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9"/>
  </p:notesMasterIdLst>
  <p:sldIdLst>
    <p:sldId id="256" r:id="rId2"/>
    <p:sldId id="257" r:id="rId3"/>
    <p:sldId id="258" r:id="rId4"/>
    <p:sldId id="336" r:id="rId5"/>
    <p:sldId id="329" r:id="rId6"/>
    <p:sldId id="314" r:id="rId7"/>
    <p:sldId id="315" r:id="rId8"/>
    <p:sldId id="317" r:id="rId9"/>
    <p:sldId id="318" r:id="rId10"/>
    <p:sldId id="316" r:id="rId11"/>
    <p:sldId id="270" r:id="rId12"/>
    <p:sldId id="319" r:id="rId13"/>
    <p:sldId id="320" r:id="rId14"/>
    <p:sldId id="321" r:id="rId15"/>
    <p:sldId id="322" r:id="rId16"/>
    <p:sldId id="323" r:id="rId17"/>
    <p:sldId id="324" r:id="rId18"/>
    <p:sldId id="325" r:id="rId19"/>
    <p:sldId id="327" r:id="rId20"/>
    <p:sldId id="328" r:id="rId21"/>
    <p:sldId id="330" r:id="rId22"/>
    <p:sldId id="331" r:id="rId23"/>
    <p:sldId id="332" r:id="rId24"/>
    <p:sldId id="333" r:id="rId25"/>
    <p:sldId id="334" r:id="rId26"/>
    <p:sldId id="335" r:id="rId27"/>
    <p:sldId id="310"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0" d="100"/>
          <a:sy n="90" d="100"/>
        </p:scale>
        <p:origin x="-1234" y="2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52C2EF-7F53-494D-9C26-091B4A5A7D5F}" type="datetimeFigureOut">
              <a:rPr lang="en-US" smtClean="0"/>
              <a:t>12/28/2017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6FFD8B-E993-4C93-8198-026FED6C1252}" type="slidenum">
              <a:rPr lang="en-US" smtClean="0"/>
              <a:t>‹#›</a:t>
            </a:fld>
            <a:endParaRPr lang="en-US"/>
          </a:p>
        </p:txBody>
      </p:sp>
    </p:spTree>
    <p:extLst>
      <p:ext uri="{BB962C8B-B14F-4D97-AF65-F5344CB8AC3E}">
        <p14:creationId xmlns:p14="http://schemas.microsoft.com/office/powerpoint/2010/main" val="567533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732567B-8394-4C22-9A79-66E2C8F5142F}" type="datetimeFigureOut">
              <a:rPr lang="en-US" smtClean="0"/>
              <a:t>12/28/2017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16DB7-ED27-413D-B619-0280A4BEB012}" type="slidenum">
              <a:rPr lang="en-US" smtClean="0"/>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732567B-8394-4C22-9A79-66E2C8F5142F}" type="datetimeFigureOut">
              <a:rPr lang="en-US" smtClean="0"/>
              <a:t>12/28/2017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16DB7-ED27-413D-B619-0280A4BEB012}"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732567B-8394-4C22-9A79-66E2C8F5142F}" type="datetimeFigureOut">
              <a:rPr lang="en-US" smtClean="0"/>
              <a:t>12/28/2017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16DB7-ED27-413D-B619-0280A4BEB012}"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732567B-8394-4C22-9A79-66E2C8F5142F}" type="datetimeFigureOut">
              <a:rPr lang="en-US" smtClean="0"/>
              <a:t>12/28/2017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916DB7-ED27-413D-B619-0280A4BEB012}"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732567B-8394-4C22-9A79-66E2C8F5142F}" type="datetimeFigureOut">
              <a:rPr lang="en-US" smtClean="0"/>
              <a:t>12/28/2017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916DB7-ED27-413D-B619-0280A4BEB012}"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732567B-8394-4C22-9A79-66E2C8F5142F}" type="datetimeFigureOut">
              <a:rPr lang="en-US" smtClean="0"/>
              <a:t>12/28/2017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916DB7-ED27-413D-B619-0280A4BEB01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32567B-8394-4C22-9A79-66E2C8F5142F}" type="datetimeFigureOut">
              <a:rPr lang="en-US" smtClean="0"/>
              <a:t>12/28/2017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916DB7-ED27-413D-B619-0280A4BEB01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732567B-8394-4C22-9A79-66E2C8F5142F}" type="datetimeFigureOut">
              <a:rPr lang="en-US" smtClean="0"/>
              <a:t>12/28/2017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916DB7-ED27-413D-B619-0280A4BEB012}" type="slidenum">
              <a:rPr lang="en-US" smtClean="0"/>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732567B-8394-4C22-9A79-66E2C8F5142F}" type="datetimeFigureOut">
              <a:rPr lang="en-US" smtClean="0"/>
              <a:t>12/28/2017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916DB7-ED27-413D-B619-0280A4BEB012}"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732567B-8394-4C22-9A79-66E2C8F5142F}" type="datetimeFigureOut">
              <a:rPr lang="en-US" smtClean="0"/>
              <a:t>12/28/2017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16DB7-ED27-413D-B619-0280A4BEB012}"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732567B-8394-4C22-9A79-66E2C8F5142F}" type="datetimeFigureOut">
              <a:rPr lang="en-US" smtClean="0"/>
              <a:t>12/28/2017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916DB7-ED27-413D-B619-0280A4BEB012}"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B732567B-8394-4C22-9A79-66E2C8F5142F}" type="datetimeFigureOut">
              <a:rPr lang="en-US" smtClean="0"/>
              <a:t>12/28/2017</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93916DB7-ED27-413D-B619-0280A4BEB012}"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De%20cuong%20IoT.docx"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4776" y="838200"/>
            <a:ext cx="8686800" cy="1981200"/>
          </a:xfrm>
          <a:noFill/>
        </p:spPr>
        <p:txBody>
          <a:bodyPr>
            <a:noAutofit/>
          </a:bodyPr>
          <a:lstStyle/>
          <a:p>
            <a:pPr algn="ctr"/>
            <a:r>
              <a:rPr lang="en-US" sz="3200" b="1" dirty="0" err="1">
                <a:solidFill>
                  <a:srgbClr val="002060"/>
                </a:solidFill>
                <a:latin typeface="Times New Roman" pitchFamily="18" charset="0"/>
                <a:cs typeface="Times New Roman" pitchFamily="18" charset="0"/>
              </a:rPr>
              <a:t>CÁC</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GIẢI</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PHÁP</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NÂNG</a:t>
            </a:r>
            <a:r>
              <a:rPr lang="en-US" sz="3200" b="1" dirty="0">
                <a:solidFill>
                  <a:srgbClr val="002060"/>
                </a:solidFill>
                <a:latin typeface="Times New Roman" pitchFamily="18" charset="0"/>
                <a:cs typeface="Times New Roman" pitchFamily="18" charset="0"/>
              </a:rPr>
              <a:t> CAO </a:t>
            </a:r>
            <a:br>
              <a:rPr lang="en-US" sz="3200" b="1" dirty="0">
                <a:solidFill>
                  <a:srgbClr val="002060"/>
                </a:solidFill>
                <a:latin typeface="Times New Roman" pitchFamily="18" charset="0"/>
                <a:cs typeface="Times New Roman" pitchFamily="18" charset="0"/>
              </a:rPr>
            </a:br>
            <a:r>
              <a:rPr lang="en-US" sz="3200" b="1" dirty="0" err="1">
                <a:solidFill>
                  <a:srgbClr val="002060"/>
                </a:solidFill>
                <a:latin typeface="Times New Roman" pitchFamily="18" charset="0"/>
                <a:cs typeface="Times New Roman" pitchFamily="18" charset="0"/>
              </a:rPr>
              <a:t>CHẤT</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LƯỢNG</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GIÁO</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DỤC</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NGHỀ</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NGHIỆP</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DƯỚI</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TÁC</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ĐỘNG</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CỦA</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CUỘC</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CÁCH</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MẠNG</a:t>
            </a:r>
            <a:r>
              <a:rPr lang="en-US" sz="3200" b="1" dirty="0">
                <a:solidFill>
                  <a:srgbClr val="002060"/>
                </a:solidFill>
                <a:latin typeface="Times New Roman" pitchFamily="18" charset="0"/>
                <a:cs typeface="Times New Roman" pitchFamily="18" charset="0"/>
              </a:rPr>
              <a:t> </a:t>
            </a:r>
            <a:br>
              <a:rPr lang="en-US" sz="3200" b="1" dirty="0">
                <a:solidFill>
                  <a:srgbClr val="002060"/>
                </a:solidFill>
                <a:latin typeface="Times New Roman" pitchFamily="18" charset="0"/>
                <a:cs typeface="Times New Roman" pitchFamily="18" charset="0"/>
              </a:rPr>
            </a:br>
            <a:r>
              <a:rPr lang="en-US" sz="3200" b="1" dirty="0" err="1">
                <a:solidFill>
                  <a:srgbClr val="002060"/>
                </a:solidFill>
                <a:latin typeface="Times New Roman" pitchFamily="18" charset="0"/>
                <a:cs typeface="Times New Roman" pitchFamily="18" charset="0"/>
              </a:rPr>
              <a:t>CÔNG</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NGHIỆP</a:t>
            </a:r>
            <a:r>
              <a:rPr lang="en-US" sz="3200" b="1" dirty="0">
                <a:solidFill>
                  <a:srgbClr val="002060"/>
                </a:solidFill>
                <a:latin typeface="Times New Roman" pitchFamily="18" charset="0"/>
                <a:cs typeface="Times New Roman" pitchFamily="18" charset="0"/>
              </a:rPr>
              <a:t> 4.0</a:t>
            </a:r>
            <a:endParaRPr lang="en-US" sz="3200" b="1" dirty="0">
              <a:solidFill>
                <a:srgbClr val="002060"/>
              </a:solidFill>
              <a:latin typeface="Times New Roman" pitchFamily="18" charset="0"/>
              <a:cs typeface="Times New Roman" pitchFamily="18" charset="0"/>
            </a:endParaRPr>
          </a:p>
        </p:txBody>
      </p:sp>
      <p:sp>
        <p:nvSpPr>
          <p:cNvPr id="5" name="Date Placeholder 4"/>
          <p:cNvSpPr>
            <a:spLocks noGrp="1"/>
          </p:cNvSpPr>
          <p:nvPr>
            <p:ph type="dt" sz="half" idx="10"/>
          </p:nvPr>
        </p:nvSpPr>
        <p:spPr/>
        <p:txBody>
          <a:bodyPr/>
          <a:lstStyle/>
          <a:p>
            <a:r>
              <a:rPr lang="en-US" dirty="0" smtClean="0"/>
              <a:t>29/12/2017</a:t>
            </a:r>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3505200"/>
            <a:ext cx="4407243" cy="2911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22678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7030A0"/>
                </a:solidFill>
                <a:latin typeface="Times New Roman" pitchFamily="18" charset="0"/>
                <a:cs typeface="Times New Roman" pitchFamily="18" charset="0"/>
              </a:rPr>
              <a:t>NỘI DUNG  </a:t>
            </a:r>
            <a:endParaRPr lang="en-US" b="1" dirty="0">
              <a:solidFill>
                <a:srgbClr val="7030A0"/>
              </a:solidFill>
              <a:latin typeface="Times New Roman" pitchFamily="18" charset="0"/>
              <a:cs typeface="Times New Roman" pitchFamily="18" charset="0"/>
            </a:endParaRPr>
          </a:p>
        </p:txBody>
      </p:sp>
      <p:sp>
        <p:nvSpPr>
          <p:cNvPr id="3" name="Content Placeholder 2"/>
          <p:cNvSpPr>
            <a:spLocks noGrp="1"/>
          </p:cNvSpPr>
          <p:nvPr>
            <p:ph idx="1"/>
          </p:nvPr>
        </p:nvSpPr>
        <p:spPr>
          <a:xfrm>
            <a:off x="76200" y="1600200"/>
            <a:ext cx="9067800" cy="5029200"/>
          </a:xfrm>
        </p:spPr>
        <p:txBody>
          <a:bodyPr>
            <a:noAutofit/>
          </a:bodyPr>
          <a:lstStyle/>
          <a:p>
            <a:pPr marL="571500" indent="-571500">
              <a:buFont typeface="+mj-lt"/>
              <a:buAutoNum type="romanUcPeriod"/>
            </a:pPr>
            <a:r>
              <a:rPr lang="en-US" sz="2800" b="1" dirty="0">
                <a:latin typeface="Times New Roman" pitchFamily="18" charset="0"/>
                <a:cs typeface="Times New Roman" pitchFamily="18" charset="0"/>
              </a:rPr>
              <a:t>GIỚI </a:t>
            </a:r>
            <a:r>
              <a:rPr lang="en-US" sz="2800" b="1" dirty="0" smtClean="0">
                <a:latin typeface="Times New Roman" pitchFamily="18" charset="0"/>
                <a:cs typeface="Times New Roman" pitchFamily="18" charset="0"/>
              </a:rPr>
              <a:t>THIỆU</a:t>
            </a:r>
          </a:p>
          <a:p>
            <a:pPr marL="571500" indent="-571500">
              <a:buFont typeface="+mj-lt"/>
              <a:buAutoNum type="romanUcPeriod"/>
            </a:pPr>
            <a:r>
              <a:rPr lang="en-US" sz="2800" b="1" dirty="0" smtClean="0">
                <a:latin typeface="Times New Roman" pitchFamily="18" charset="0"/>
                <a:cs typeface="Times New Roman" pitchFamily="18" charset="0"/>
              </a:rPr>
              <a:t>CÔNG </a:t>
            </a:r>
            <a:r>
              <a:rPr lang="en-US" sz="2800" b="1" dirty="0">
                <a:latin typeface="Times New Roman" pitchFamily="18" charset="0"/>
                <a:cs typeface="Times New Roman" pitchFamily="18" charset="0"/>
              </a:rPr>
              <a:t>NGHIỆP 4.0 TẠI CÁC N</a:t>
            </a:r>
            <a:r>
              <a:rPr lang="vi-VN" sz="2800" b="1" dirty="0">
                <a:latin typeface="Times New Roman" pitchFamily="18" charset="0"/>
                <a:cs typeface="Times New Roman" pitchFamily="18" charset="0"/>
              </a:rPr>
              <a:t>ƯỚ</a:t>
            </a:r>
            <a:r>
              <a:rPr lang="en-US" sz="2800" b="1" dirty="0" smtClean="0">
                <a:latin typeface="Times New Roman" pitchFamily="18" charset="0"/>
                <a:cs typeface="Times New Roman" pitchFamily="18" charset="0"/>
              </a:rPr>
              <a:t>C</a:t>
            </a:r>
          </a:p>
          <a:p>
            <a:pPr marL="571500" indent="-571500">
              <a:buFont typeface="+mj-lt"/>
              <a:buAutoNum type="romanUcPeriod"/>
            </a:pPr>
            <a:r>
              <a:rPr lang="en-US" sz="2800" b="1" dirty="0" smtClean="0">
                <a:latin typeface="Times New Roman" pitchFamily="18" charset="0"/>
                <a:cs typeface="Times New Roman" pitchFamily="18" charset="0"/>
              </a:rPr>
              <a:t>CÔNG </a:t>
            </a:r>
            <a:r>
              <a:rPr lang="en-US" sz="2800" b="1" dirty="0">
                <a:latin typeface="Times New Roman" pitchFamily="18" charset="0"/>
                <a:cs typeface="Times New Roman" pitchFamily="18" charset="0"/>
              </a:rPr>
              <a:t>NGHIỆP 4.0 VÀ GIÁO DỤC 4.0</a:t>
            </a:r>
          </a:p>
          <a:p>
            <a:pPr marL="571500" indent="-571500">
              <a:buFont typeface="+mj-lt"/>
              <a:buAutoNum type="romanUcPeriod"/>
            </a:pPr>
            <a:r>
              <a:rPr lang="en-US" sz="2800" b="1" dirty="0" err="1" smtClean="0">
                <a:latin typeface="Times New Roman" pitchFamily="18" charset="0"/>
                <a:cs typeface="Times New Roman" pitchFamily="18" charset="0"/>
              </a:rPr>
              <a:t>CÁC</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GIẢI</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PHÁP</a:t>
            </a:r>
            <a:endParaRPr lang="en-US" sz="2800" b="1" dirty="0" smtClean="0">
              <a:latin typeface="Times New Roman" pitchFamily="18" charset="0"/>
              <a:cs typeface="Times New Roman" pitchFamily="18" charset="0"/>
            </a:endParaRPr>
          </a:p>
          <a:p>
            <a:pPr marL="571500" indent="-571500">
              <a:buFont typeface="+mj-lt"/>
              <a:buAutoNum type="romanUcPeriod"/>
            </a:pPr>
            <a:r>
              <a:rPr lang="en-US" sz="2800" b="1" dirty="0" err="1" smtClean="0">
                <a:latin typeface="Times New Roman" pitchFamily="18" charset="0"/>
                <a:cs typeface="Times New Roman" pitchFamily="18" charset="0"/>
              </a:rPr>
              <a:t>KẾT</a:t>
            </a:r>
            <a:r>
              <a:rPr lang="en-US" sz="2800" b="1" dirty="0" smtClean="0">
                <a:latin typeface="Times New Roman" pitchFamily="18" charset="0"/>
                <a:cs typeface="Times New Roman" pitchFamily="18" charset="0"/>
              </a:rPr>
              <a:t> LUẬN</a:t>
            </a:r>
          </a:p>
          <a:p>
            <a:pPr marL="571500" indent="-571500">
              <a:buFont typeface="+mj-lt"/>
              <a:buAutoNum type="romanUcPeriod"/>
            </a:pP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18983868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6847" y="343117"/>
            <a:ext cx="7543800" cy="627395"/>
          </a:xfrm>
        </p:spPr>
        <p:txBody>
          <a:bodyPr>
            <a:normAutofit/>
          </a:bodyPr>
          <a:lstStyle/>
          <a:p>
            <a:pPr marL="0" indent="0">
              <a:buNone/>
            </a:pPr>
            <a:r>
              <a:rPr lang="en-US" sz="2800" b="1" dirty="0">
                <a:solidFill>
                  <a:srgbClr val="00B050"/>
                </a:solidFill>
                <a:latin typeface="Times New Roman" pitchFamily="18" charset="0"/>
                <a:cs typeface="Times New Roman" pitchFamily="18" charset="0"/>
              </a:rPr>
              <a:t>GIỚI </a:t>
            </a:r>
            <a:r>
              <a:rPr lang="en-US" sz="2800" b="1" dirty="0" smtClean="0">
                <a:solidFill>
                  <a:srgbClr val="00B050"/>
                </a:solidFill>
                <a:latin typeface="Times New Roman" pitchFamily="18" charset="0"/>
                <a:cs typeface="Times New Roman" pitchFamily="18" charset="0"/>
              </a:rPr>
              <a:t>THIỆU</a:t>
            </a:r>
            <a:endParaRPr lang="en-US" sz="2800" b="1" dirty="0">
              <a:solidFill>
                <a:srgbClr val="00B05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970512"/>
            <a:ext cx="3788217" cy="523220"/>
          </a:xfrm>
          <a:prstGeom prst="rect">
            <a:avLst/>
          </a:prstGeom>
        </p:spPr>
        <p:txBody>
          <a:bodyPr wrap="none">
            <a:spAutoFit/>
          </a:bodyPr>
          <a:lstStyle/>
          <a:p>
            <a:r>
              <a:rPr lang="en-US" sz="2800" b="1" dirty="0" smtClean="0">
                <a:latin typeface="Times New Roman" pitchFamily="18" charset="0"/>
                <a:cs typeface="Times New Roman" pitchFamily="18" charset="0"/>
              </a:rPr>
              <a:t>1</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Quá</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trình</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phát</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triển</a:t>
            </a:r>
            <a:endParaRPr lang="en-US" sz="2800" b="1" dirty="0">
              <a:latin typeface="Times New Roman" pitchFamily="18" charset="0"/>
              <a:cs typeface="Times New Roman" pitchFamily="18"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 y="2218267"/>
            <a:ext cx="9115425" cy="3124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55980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6" y="457200"/>
            <a:ext cx="9058275" cy="5114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772623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81000"/>
            <a:ext cx="8229600" cy="5562600"/>
          </a:xfrm>
        </p:spPr>
        <p:txBody>
          <a:bodyPr>
            <a:normAutofit/>
          </a:bodyPr>
          <a:lstStyle/>
          <a:p>
            <a:pPr algn="just"/>
            <a:r>
              <a:rPr lang="vi-VN" dirty="0">
                <a:latin typeface="+mj-lt"/>
              </a:rPr>
              <a:t>Cách mạng công nghiệp đầu tiên sử dụng năng lượng nước và hơi nước để cơ giới hóa sản xuất</a:t>
            </a:r>
            <a:r>
              <a:rPr lang="vi-VN">
                <a:latin typeface="+mj-lt"/>
              </a:rPr>
              <a:t>. </a:t>
            </a:r>
            <a:endParaRPr lang="en-US" smtClean="0">
              <a:latin typeface="+mj-lt"/>
            </a:endParaRPr>
          </a:p>
          <a:p>
            <a:pPr algn="just"/>
            <a:r>
              <a:rPr lang="vi-VN" smtClean="0">
                <a:latin typeface="+mj-lt"/>
              </a:rPr>
              <a:t>Cuộc </a:t>
            </a:r>
            <a:r>
              <a:rPr lang="vi-VN" dirty="0">
                <a:latin typeface="+mj-lt"/>
              </a:rPr>
              <a:t>cách mạng lần 2 diễn ra nhờ ứng dụng điện năng để sản xuất hàng loạt</a:t>
            </a:r>
            <a:r>
              <a:rPr lang="vi-VN">
                <a:latin typeface="+mj-lt"/>
              </a:rPr>
              <a:t>. </a:t>
            </a:r>
            <a:endParaRPr lang="en-US" smtClean="0">
              <a:latin typeface="+mj-lt"/>
            </a:endParaRPr>
          </a:p>
          <a:p>
            <a:pPr algn="just"/>
            <a:r>
              <a:rPr lang="vi-VN" smtClean="0">
                <a:latin typeface="+mj-lt"/>
              </a:rPr>
              <a:t>Cuộc </a:t>
            </a:r>
            <a:r>
              <a:rPr lang="vi-VN" dirty="0">
                <a:latin typeface="+mj-lt"/>
              </a:rPr>
              <a:t>cách mạng lần 3 sử dụng điện tử và công nghệ thông tin để tự động hóa sản xuất</a:t>
            </a:r>
            <a:r>
              <a:rPr lang="vi-VN">
                <a:latin typeface="+mj-lt"/>
              </a:rPr>
              <a:t>. </a:t>
            </a:r>
            <a:endParaRPr lang="en-US" smtClean="0">
              <a:latin typeface="+mj-lt"/>
            </a:endParaRPr>
          </a:p>
          <a:p>
            <a:pPr algn="just"/>
            <a:r>
              <a:rPr lang="vi-VN" smtClean="0">
                <a:latin typeface="+mj-lt"/>
              </a:rPr>
              <a:t>Bây </a:t>
            </a:r>
            <a:r>
              <a:rPr lang="vi-VN" dirty="0">
                <a:latin typeface="+mj-lt"/>
              </a:rPr>
              <a:t>giờ, cuộc Cách mạng Công nghiệp Thứ tư đang nảy nở từ cuộc cách mạng lần ba, nó kết hợp các công nghệ lại với nhau, làm mờ ranh giới giữa vật lý, kỹ thuật số và sinh học</a:t>
            </a:r>
            <a:endParaRPr lang="en-US" dirty="0">
              <a:latin typeface="+mj-lt"/>
            </a:endParaRPr>
          </a:p>
        </p:txBody>
      </p:sp>
    </p:spTree>
    <p:extLst>
      <p:ext uri="{BB962C8B-B14F-4D97-AF65-F5344CB8AC3E}">
        <p14:creationId xmlns:p14="http://schemas.microsoft.com/office/powerpoint/2010/main" val="6102490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7385" y="421436"/>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970512"/>
            <a:ext cx="4724370" cy="523220"/>
          </a:xfrm>
          <a:prstGeom prst="rect">
            <a:avLst/>
          </a:prstGeom>
        </p:spPr>
        <p:txBody>
          <a:bodyPr wrap="none">
            <a:spAutoFit/>
          </a:bodyPr>
          <a:lstStyle/>
          <a:p>
            <a:r>
              <a:rPr lang="en-US" sz="2800" b="1" dirty="0" smtClean="0">
                <a:latin typeface="Times New Roman" pitchFamily="18" charset="0"/>
                <a:cs typeface="Times New Roman" pitchFamily="18" charset="0"/>
              </a:rPr>
              <a:t>2</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Khái</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niệm</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công</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4.0</a:t>
            </a:r>
            <a:endParaRPr lang="en-US" sz="2800" b="1" dirty="0">
              <a:latin typeface="Times New Roman" pitchFamily="18" charset="0"/>
              <a:cs typeface="Times New Roman" pitchFamily="18" charset="0"/>
            </a:endParaRPr>
          </a:p>
        </p:txBody>
      </p:sp>
      <p:sp>
        <p:nvSpPr>
          <p:cNvPr id="4" name="Rectangle 3"/>
          <p:cNvSpPr/>
          <p:nvPr/>
        </p:nvSpPr>
        <p:spPr>
          <a:xfrm>
            <a:off x="492640" y="1676400"/>
            <a:ext cx="8422760" cy="4401205"/>
          </a:xfrm>
          <a:prstGeom prst="rect">
            <a:avLst/>
          </a:prstGeom>
        </p:spPr>
        <p:txBody>
          <a:bodyPr wrap="square">
            <a:spAutoFit/>
          </a:bodyPr>
          <a:lstStyle/>
          <a:p>
            <a:pPr marL="457200" indent="-457200" algn="just">
              <a:buFont typeface="Wingdings" pitchFamily="2" charset="2"/>
              <a:buChar char="q"/>
            </a:pPr>
            <a:r>
              <a:rPr lang="en-US" sz="2800" dirty="0">
                <a:latin typeface="Times New Roman" pitchFamily="18" charset="0"/>
                <a:cs typeface="Times New Roman" pitchFamily="18" charset="0"/>
              </a:rPr>
              <a:t>CMCN </a:t>
            </a:r>
            <a:r>
              <a:rPr lang="en-US" sz="2800" dirty="0" err="1">
                <a:latin typeface="Times New Roman" pitchFamily="18" charset="0"/>
                <a:cs typeface="Times New Roman" pitchFamily="18" charset="0"/>
              </a:rPr>
              <a:t>lần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4,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gồm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marL="457200" indent="-457200" algn="just">
              <a:buFont typeface="Wingdings" pitchFamily="2" charset="2"/>
              <a:buChar char="q"/>
            </a:pPr>
            <a:r>
              <a:rPr lang="en-US" sz="2800" dirty="0" err="1">
                <a:latin typeface="Times New Roman" pitchFamily="18" charset="0"/>
                <a:cs typeface="Times New Roman" pitchFamily="18" charset="0"/>
              </a:rPr>
              <a:t>Bản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CMCN </a:t>
            </a:r>
            <a:r>
              <a:rPr lang="en-US" sz="2800" dirty="0" err="1">
                <a:latin typeface="Times New Roman" pitchFamily="18" charset="0"/>
                <a:cs typeface="Times New Roman" pitchFamily="18" charset="0"/>
              </a:rPr>
              <a:t>lần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a:t>
            </a:r>
            <a:r>
              <a:rPr lang="en-US" sz="2800" dirty="0">
                <a:latin typeface="Times New Roman" pitchFamily="18" charset="0"/>
                <a:cs typeface="Times New Roman" pitchFamily="18" charset="0"/>
              </a:rPr>
              <a:t> 4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tích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hợp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thông</a:t>
            </a:r>
            <a:r>
              <a:rPr lang="en-US" sz="2800" dirty="0">
                <a:latin typeface="Times New Roman" pitchFamily="18" charset="0"/>
                <a:cs typeface="Times New Roman" pitchFamily="18" charset="0"/>
              </a:rPr>
              <a:t> minh </a:t>
            </a:r>
            <a:r>
              <a:rPr lang="en-US" sz="2800" dirty="0" err="1">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tối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ưu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xuất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nhấn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đang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in 3D,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máy</a:t>
            </a:r>
            <a:r>
              <a:rPr lang="en-US" sz="2800" dirty="0">
                <a:latin typeface="Times New Roman" pitchFamily="18" charset="0"/>
                <a:cs typeface="Times New Roman" pitchFamily="18" charset="0"/>
              </a:rPr>
              <a:t>,...</a:t>
            </a:r>
          </a:p>
        </p:txBody>
      </p:sp>
    </p:spTree>
    <p:extLst>
      <p:ext uri="{BB962C8B-B14F-4D97-AF65-F5344CB8AC3E}">
        <p14:creationId xmlns:p14="http://schemas.microsoft.com/office/powerpoint/2010/main" val="27522746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380" y="152400"/>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838200"/>
            <a:ext cx="5593198" cy="523220"/>
          </a:xfrm>
          <a:prstGeom prst="rect">
            <a:avLst/>
          </a:prstGeom>
        </p:spPr>
        <p:txBody>
          <a:bodyPr wrap="none">
            <a:spAutoFit/>
          </a:bodyPr>
          <a:lstStyle/>
          <a:p>
            <a:r>
              <a:rPr lang="en-US" sz="2800" b="1" dirty="0" smtClean="0">
                <a:latin typeface="Times New Roman" pitchFamily="18" charset="0"/>
                <a:cs typeface="Times New Roman" pitchFamily="18" charset="0"/>
              </a:rPr>
              <a:t>3./ </a:t>
            </a: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a:t>
            </a:r>
            <a:r>
              <a:rPr lang="en-US" sz="2800" b="1" dirty="0">
                <a:latin typeface="Times New Roman" pitchFamily="18" charset="0"/>
                <a:cs typeface="Times New Roman" pitchFamily="18" charset="0"/>
              </a:rPr>
              <a:t>4.0 </a:t>
            </a:r>
            <a:r>
              <a:rPr lang="en-US" sz="2800" b="1" dirty="0" err="1" smtClean="0">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Giáo</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dục</a:t>
            </a:r>
            <a:r>
              <a:rPr lang="en-US" sz="2800" b="1" dirty="0" smtClean="0">
                <a:latin typeface="Times New Roman" pitchFamily="18" charset="0"/>
                <a:cs typeface="Times New Roman" pitchFamily="18" charset="0"/>
              </a:rPr>
              <a:t> 4.0</a:t>
            </a:r>
            <a:endParaRPr lang="en-US" sz="2800" b="1" dirty="0">
              <a:latin typeface="Times New Roman" pitchFamily="18" charset="0"/>
              <a:cs typeface="Times New Roman" pitchFamily="18" charset="0"/>
            </a:endParaRPr>
          </a:p>
        </p:txBody>
      </p:sp>
      <p:sp>
        <p:nvSpPr>
          <p:cNvPr id="10" name="Rectangle 9"/>
          <p:cNvSpPr/>
          <p:nvPr/>
        </p:nvSpPr>
        <p:spPr>
          <a:xfrm>
            <a:off x="490868" y="1524000"/>
            <a:ext cx="8653132" cy="954107"/>
          </a:xfrm>
          <a:prstGeom prst="rect">
            <a:avLst/>
          </a:prstGeom>
        </p:spPr>
        <p:txBody>
          <a:bodyPr wrap="square">
            <a:spAutoFit/>
          </a:bodyPr>
          <a:lstStyle/>
          <a:p>
            <a:pPr marL="457200" indent="-457200">
              <a:buFont typeface="Wingdings" pitchFamily="2" charset="2"/>
              <a:buChar char="q"/>
            </a:pP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4.0 : </a:t>
            </a:r>
            <a:r>
              <a:rPr lang="en-US" sz="2800" dirty="0">
                <a:latin typeface="Times New Roman" pitchFamily="18" charset="0"/>
                <a:cs typeface="Times New Roman" pitchFamily="18" charset="0"/>
              </a:rPr>
              <a:t>7 </a:t>
            </a:r>
            <a:r>
              <a:rPr lang="en-US" sz="2800" dirty="0" err="1">
                <a:latin typeface="Times New Roman" pitchFamily="18" charset="0"/>
                <a:cs typeface="Times New Roman" pitchFamily="18" charset="0"/>
              </a:rPr>
              <a:t>lĩnh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cốt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lõi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 4.0 </a:t>
            </a:r>
            <a:r>
              <a:rPr lang="en-US" sz="2800" dirty="0" err="1">
                <a:latin typeface="Times New Roman" pitchFamily="18" charset="0"/>
                <a:cs typeface="Times New Roman" pitchFamily="18" charset="0"/>
              </a:rPr>
              <a:t>bao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gồm</a:t>
            </a:r>
            <a:r>
              <a:rPr lang="en-US" sz="2800" b="1" dirty="0" smtClean="0">
                <a:latin typeface="Times New Roman" pitchFamily="18" charset="0"/>
                <a:cs typeface="Times New Roman" pitchFamily="18" charset="0"/>
              </a:rPr>
              <a:t> </a:t>
            </a:r>
            <a:endParaRPr lang="en-US" sz="2800" b="1" dirty="0">
              <a:latin typeface="Times New Roman" pitchFamily="18" charset="0"/>
              <a:cs typeface="Times New Roman" pitchFamily="18" charset="0"/>
            </a:endParaRPr>
          </a:p>
        </p:txBody>
      </p:sp>
      <p:pic>
        <p:nvPicPr>
          <p:cNvPr id="11" name="Picture 10"/>
          <p:cNvPicPr/>
          <p:nvPr/>
        </p:nvPicPr>
        <p:blipFill>
          <a:blip r:embed="rId2">
            <a:extLst>
              <a:ext uri="{28A0092B-C50C-407E-A947-70E740481C1C}">
                <a14:useLocalDpi xmlns:a14="http://schemas.microsoft.com/office/drawing/2010/main" val="0"/>
              </a:ext>
            </a:extLst>
          </a:blip>
          <a:srcRect/>
          <a:stretch>
            <a:fillRect/>
          </a:stretch>
        </p:blipFill>
        <p:spPr bwMode="auto">
          <a:xfrm>
            <a:off x="1066800" y="2514600"/>
            <a:ext cx="6781800" cy="4191000"/>
          </a:xfrm>
          <a:prstGeom prst="rect">
            <a:avLst/>
          </a:prstGeom>
          <a:noFill/>
          <a:ln>
            <a:noFill/>
          </a:ln>
        </p:spPr>
      </p:pic>
    </p:spTree>
    <p:extLst>
      <p:ext uri="{BB962C8B-B14F-4D97-AF65-F5344CB8AC3E}">
        <p14:creationId xmlns:p14="http://schemas.microsoft.com/office/powerpoint/2010/main" val="17803572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0160" y="304800"/>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838200"/>
            <a:ext cx="5593198" cy="523220"/>
          </a:xfrm>
          <a:prstGeom prst="rect">
            <a:avLst/>
          </a:prstGeom>
        </p:spPr>
        <p:txBody>
          <a:bodyPr wrap="none">
            <a:spAutoFit/>
          </a:bodyPr>
          <a:lstStyle/>
          <a:p>
            <a:r>
              <a:rPr lang="en-US" sz="2800" b="1" dirty="0" smtClean="0">
                <a:latin typeface="Times New Roman" pitchFamily="18" charset="0"/>
                <a:cs typeface="Times New Roman" pitchFamily="18" charset="0"/>
              </a:rPr>
              <a:t>3./ </a:t>
            </a: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a:t>
            </a:r>
            <a:r>
              <a:rPr lang="en-US" sz="2800" b="1" dirty="0">
                <a:latin typeface="Times New Roman" pitchFamily="18" charset="0"/>
                <a:cs typeface="Times New Roman" pitchFamily="18" charset="0"/>
              </a:rPr>
              <a:t>4.0 </a:t>
            </a:r>
            <a:r>
              <a:rPr lang="en-US" sz="2800" b="1" dirty="0" err="1" smtClean="0">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Giáo</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dục</a:t>
            </a:r>
            <a:r>
              <a:rPr lang="en-US" sz="2800" b="1" dirty="0" smtClean="0">
                <a:latin typeface="Times New Roman" pitchFamily="18" charset="0"/>
                <a:cs typeface="Times New Roman" pitchFamily="18" charset="0"/>
              </a:rPr>
              <a:t> 4.0</a:t>
            </a:r>
            <a:endParaRPr lang="en-US" sz="2800" b="1" dirty="0">
              <a:latin typeface="Times New Roman" pitchFamily="18" charset="0"/>
              <a:cs typeface="Times New Roman" pitchFamily="18" charset="0"/>
            </a:endParaRPr>
          </a:p>
        </p:txBody>
      </p:sp>
      <p:sp>
        <p:nvSpPr>
          <p:cNvPr id="10" name="Rectangle 9"/>
          <p:cNvSpPr/>
          <p:nvPr/>
        </p:nvSpPr>
        <p:spPr>
          <a:xfrm>
            <a:off x="490868" y="1524000"/>
            <a:ext cx="8653132" cy="5047536"/>
          </a:xfrm>
          <a:prstGeom prst="rect">
            <a:avLst/>
          </a:prstGeom>
        </p:spPr>
        <p:txBody>
          <a:bodyPr wrap="square">
            <a:spAutoFit/>
          </a:bodyPr>
          <a:lstStyle/>
          <a:p>
            <a:pPr marL="457200" indent="-457200">
              <a:buFont typeface="Wingdings" pitchFamily="2" charset="2"/>
              <a:buChar char="q"/>
            </a:pP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4.0, </a:t>
            </a:r>
            <a:r>
              <a:rPr lang="en-US" sz="2800" dirty="0" err="1" smtClean="0">
                <a:latin typeface="Times New Roman" pitchFamily="18" charset="0"/>
                <a:cs typeface="Times New Roman" pitchFamily="18" charset="0"/>
              </a:rPr>
              <a:t>bao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gồm</a:t>
            </a:r>
            <a:r>
              <a:rPr lang="en-US" sz="2800" dirty="0" smtClean="0">
                <a:latin typeface="Times New Roman" pitchFamily="18" charset="0"/>
                <a:cs typeface="Times New Roman" pitchFamily="18" charset="0"/>
              </a:rPr>
              <a:t>:</a:t>
            </a:r>
          </a:p>
          <a:p>
            <a:pPr marL="1828800" lvl="3" indent="-457200">
              <a:lnSpc>
                <a:spcPct val="150000"/>
              </a:lnSpc>
              <a:buFont typeface="Wingdings" pitchFamily="2" charset="2"/>
              <a:buChar char="v"/>
            </a:pPr>
            <a:r>
              <a:rPr lang="en-US" sz="2800" dirty="0" err="1">
                <a:latin typeface="Times New Roman" pitchFamily="18" charset="0"/>
                <a:cs typeface="Times New Roman" pitchFamily="18" charset="0"/>
              </a:rPr>
              <a:t>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ảo</a:t>
            </a:r>
            <a:r>
              <a:rPr lang="en-US" sz="2800" dirty="0">
                <a:latin typeface="Times New Roman" pitchFamily="18" charset="0"/>
                <a:cs typeface="Times New Roman" pitchFamily="18" charset="0"/>
              </a:rPr>
              <a:t> (Cyber physical systems).</a:t>
            </a:r>
          </a:p>
          <a:p>
            <a:pPr marL="1828800" lvl="3" indent="-457200">
              <a:lnSpc>
                <a:spcPct val="150000"/>
              </a:lnSpc>
              <a:buFont typeface="Wingdings" pitchFamily="2" charset="2"/>
              <a:buChar char="v"/>
            </a:pPr>
            <a:r>
              <a:rPr lang="en-US" sz="2800" dirty="0" err="1">
                <a:latin typeface="Times New Roman" pitchFamily="18" charset="0"/>
                <a:cs typeface="Times New Roman" pitchFamily="18" charset="0"/>
              </a:rPr>
              <a:t>Điện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đám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mây</a:t>
            </a:r>
            <a:r>
              <a:rPr lang="en-US" sz="2800" dirty="0">
                <a:latin typeface="Times New Roman" pitchFamily="18" charset="0"/>
                <a:cs typeface="Times New Roman" pitchFamily="18" charset="0"/>
              </a:rPr>
              <a:t> (Cloud computing)</a:t>
            </a:r>
          </a:p>
          <a:p>
            <a:pPr marL="1828800" lvl="3" indent="-457200">
              <a:lnSpc>
                <a:spcPct val="150000"/>
              </a:lnSpc>
              <a:buFont typeface="Wingdings" pitchFamily="2" charset="2"/>
              <a:buChar char="v"/>
            </a:pPr>
            <a:r>
              <a:rPr lang="en-US" sz="2800" dirty="0" err="1">
                <a:latin typeface="Times New Roman" pitchFamily="18" charset="0"/>
                <a:cs typeface="Times New Roman" pitchFamily="18" charset="0"/>
              </a:rPr>
              <a:t>Dữ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(Big data and analytics)</a:t>
            </a:r>
          </a:p>
          <a:p>
            <a:pPr marL="1828800" lvl="3" indent="-457200">
              <a:lnSpc>
                <a:spcPct val="150000"/>
              </a:lnSpc>
              <a:buFont typeface="Wingdings" pitchFamily="2" charset="2"/>
              <a:buChar char="v"/>
            </a:pPr>
            <a:r>
              <a:rPr lang="en-US" sz="2800" dirty="0" err="1">
                <a:latin typeface="Times New Roman" pitchFamily="18" charset="0"/>
                <a:cs typeface="Times New Roman" pitchFamily="18" charset="0"/>
              </a:rPr>
              <a:t>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mật</a:t>
            </a:r>
            <a:r>
              <a:rPr lang="en-US" sz="2800" dirty="0">
                <a:latin typeface="Times New Roman" pitchFamily="18" charset="0"/>
                <a:cs typeface="Times New Roman" pitchFamily="18" charset="0"/>
              </a:rPr>
              <a:t> (System security-IT)</a:t>
            </a:r>
          </a:p>
          <a:p>
            <a:pPr marL="1828800" lvl="3" indent="-457200">
              <a:lnSpc>
                <a:spcPct val="150000"/>
              </a:lnSpc>
              <a:buFont typeface="Wingdings" pitchFamily="2" charset="2"/>
              <a:buChar char="v"/>
            </a:pPr>
            <a:r>
              <a:rPr lang="en-US" sz="2800" dirty="0">
                <a:latin typeface="Times New Roman" pitchFamily="18" charset="0"/>
                <a:cs typeface="Times New Roman" pitchFamily="18" charset="0"/>
              </a:rPr>
              <a:t>In 3D (3D Printing)</a:t>
            </a:r>
          </a:p>
          <a:p>
            <a:pPr marL="1828800" lvl="3" indent="-457200">
              <a:lnSpc>
                <a:spcPct val="150000"/>
              </a:lnSpc>
              <a:buFont typeface="Wingdings" pitchFamily="2" charset="2"/>
              <a:buChar char="v"/>
            </a:pP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ảo</a:t>
            </a:r>
            <a:r>
              <a:rPr lang="en-US" sz="2800" dirty="0">
                <a:latin typeface="Times New Roman" pitchFamily="18" charset="0"/>
                <a:cs typeface="Times New Roman" pitchFamily="18" charset="0"/>
              </a:rPr>
              <a:t> (Augmented reality)</a:t>
            </a:r>
          </a:p>
          <a:p>
            <a:pPr marL="1828800" lvl="3" indent="-457200">
              <a:lnSpc>
                <a:spcPct val="150000"/>
              </a:lnSpc>
              <a:buFont typeface="Wingdings" pitchFamily="2" charset="2"/>
              <a:buChar char="v"/>
            </a:pPr>
            <a:r>
              <a:rPr lang="en-US" sz="2800" dirty="0">
                <a:latin typeface="Times New Roman" pitchFamily="18" charset="0"/>
                <a:cs typeface="Times New Roman" pitchFamily="18" charset="0"/>
              </a:rPr>
              <a:t>Robot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(Robots</a:t>
            </a:r>
            <a:r>
              <a:rPr lang="en-US" sz="2800" dirty="0" smtClean="0">
                <a:latin typeface="Times New Roman" pitchFamily="18" charset="0"/>
                <a:cs typeface="Times New Roman" pitchFamily="18" charset="0"/>
              </a:rPr>
              <a:t>)</a:t>
            </a:r>
            <a:r>
              <a:rPr lang="en-US" sz="2800" b="1" dirty="0" smtClean="0">
                <a:latin typeface="Times New Roman" pitchFamily="18" charset="0"/>
                <a:cs typeface="Times New Roman" pitchFamily="18" charset="0"/>
              </a:rPr>
              <a:t> </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25939230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4760" y="304800"/>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838200"/>
            <a:ext cx="5593198" cy="523220"/>
          </a:xfrm>
          <a:prstGeom prst="rect">
            <a:avLst/>
          </a:prstGeom>
        </p:spPr>
        <p:txBody>
          <a:bodyPr wrap="none">
            <a:spAutoFit/>
          </a:bodyPr>
          <a:lstStyle/>
          <a:p>
            <a:r>
              <a:rPr lang="en-US" sz="2800" b="1" dirty="0" smtClean="0">
                <a:latin typeface="Times New Roman" pitchFamily="18" charset="0"/>
                <a:cs typeface="Times New Roman" pitchFamily="18" charset="0"/>
              </a:rPr>
              <a:t>3./ </a:t>
            </a: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a:t>
            </a:r>
            <a:r>
              <a:rPr lang="en-US" sz="2800" b="1" dirty="0">
                <a:latin typeface="Times New Roman" pitchFamily="18" charset="0"/>
                <a:cs typeface="Times New Roman" pitchFamily="18" charset="0"/>
              </a:rPr>
              <a:t>4.0 </a:t>
            </a:r>
            <a:r>
              <a:rPr lang="en-US" sz="2800" b="1" dirty="0" err="1" smtClean="0">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Giáo</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dục</a:t>
            </a:r>
            <a:r>
              <a:rPr lang="en-US" sz="2800" b="1" dirty="0" smtClean="0">
                <a:latin typeface="Times New Roman" pitchFamily="18" charset="0"/>
                <a:cs typeface="Times New Roman" pitchFamily="18" charset="0"/>
              </a:rPr>
              <a:t> 4.0</a:t>
            </a:r>
            <a:endParaRPr lang="en-US" sz="2800" b="1" dirty="0">
              <a:latin typeface="Times New Roman" pitchFamily="18" charset="0"/>
              <a:cs typeface="Times New Roman" pitchFamily="18" charset="0"/>
            </a:endParaRPr>
          </a:p>
        </p:txBody>
      </p:sp>
      <p:sp>
        <p:nvSpPr>
          <p:cNvPr id="10" name="Rectangle 9"/>
          <p:cNvSpPr/>
          <p:nvPr/>
        </p:nvSpPr>
        <p:spPr>
          <a:xfrm>
            <a:off x="490868" y="1524000"/>
            <a:ext cx="8653132" cy="3754874"/>
          </a:xfrm>
          <a:prstGeom prst="rect">
            <a:avLst/>
          </a:prstGeom>
        </p:spPr>
        <p:txBody>
          <a:bodyPr wrap="square">
            <a:spAutoFit/>
          </a:bodyPr>
          <a:lstStyle/>
          <a:p>
            <a:pPr marL="457200" indent="-457200">
              <a:buFont typeface="Wingdings" pitchFamily="2" charset="2"/>
              <a:buChar char="q"/>
            </a:pP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4.0, </a:t>
            </a:r>
            <a:r>
              <a:rPr lang="en-US" sz="2800" dirty="0" err="1" smtClean="0">
                <a:latin typeface="Times New Roman" pitchFamily="18" charset="0"/>
                <a:cs typeface="Times New Roman" pitchFamily="18" charset="0"/>
              </a:rPr>
              <a:t>bao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gồm</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ngành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sau</a:t>
            </a:r>
            <a:r>
              <a:rPr lang="en-US" sz="2800" dirty="0" smtClean="0">
                <a:latin typeface="Times New Roman" pitchFamily="18" charset="0"/>
                <a:cs typeface="Times New Roman" pitchFamily="18" charset="0"/>
              </a:rPr>
              <a:t>:</a:t>
            </a:r>
          </a:p>
          <a:p>
            <a:pPr marL="914400" lvl="1" indent="-457200">
              <a:lnSpc>
                <a:spcPct val="150000"/>
              </a:lnSpc>
              <a:buFont typeface="Wingdings" pitchFamily="2" charset="2"/>
              <a:buChar char="v"/>
            </a:pP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mềm</a:t>
            </a:r>
            <a:r>
              <a:rPr lang="en-US" sz="2800" dirty="0">
                <a:latin typeface="Times New Roman" pitchFamily="18" charset="0"/>
                <a:cs typeface="Times New Roman" pitchFamily="18" charset="0"/>
              </a:rPr>
              <a:t> robot;</a:t>
            </a:r>
          </a:p>
          <a:p>
            <a:pPr marL="914400" lvl="1" indent="-457200">
              <a:lnSpc>
                <a:spcPct val="150000"/>
              </a:lnSpc>
              <a:buFont typeface="Wingdings" pitchFamily="2" charset="2"/>
              <a:buChar char="v"/>
            </a:pP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soát</a:t>
            </a:r>
            <a:r>
              <a:rPr lang="en-US" sz="2800" dirty="0">
                <a:latin typeface="Times New Roman" pitchFamily="18" charset="0"/>
                <a:cs typeface="Times New Roman" pitchFamily="18" charset="0"/>
              </a:rPr>
              <a:t> robot,</a:t>
            </a:r>
          </a:p>
          <a:p>
            <a:pPr marL="914400" lvl="1" indent="-457200">
              <a:lnSpc>
                <a:spcPct val="150000"/>
              </a:lnSpc>
              <a:buFont typeface="Wingdings" pitchFamily="2" charset="2"/>
              <a:buChar char="v"/>
            </a:pP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sư</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triển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in 3D;</a:t>
            </a:r>
          </a:p>
          <a:p>
            <a:pPr marL="914400" lvl="1" indent="-457200">
              <a:lnSpc>
                <a:spcPct val="150000"/>
              </a:lnSpc>
              <a:buFont typeface="Wingdings" pitchFamily="2" charset="2"/>
              <a:buChar char="v"/>
            </a:pPr>
            <a:r>
              <a:rPr lang="en-US" sz="2800" dirty="0" err="1">
                <a:latin typeface="Times New Roman" pitchFamily="18" charset="0"/>
                <a:cs typeface="Times New Roman" pitchFamily="18" charset="0"/>
              </a:rPr>
              <a:t>Chuyên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in 3D;</a:t>
            </a:r>
          </a:p>
          <a:p>
            <a:pPr marL="914400" lvl="1" indent="-457200">
              <a:lnSpc>
                <a:spcPct val="150000"/>
              </a:lnSpc>
              <a:buFont typeface="Wingdings" pitchFamily="2" charset="2"/>
              <a:buChar char="v"/>
            </a:pPr>
            <a:r>
              <a:rPr lang="en-US" sz="2800" dirty="0" err="1">
                <a:latin typeface="Times New Roman" pitchFamily="18" charset="0"/>
                <a:cs typeface="Times New Roman" pitchFamily="18" charset="0"/>
              </a:rPr>
              <a:t>Chuyên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tích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thông</a:t>
            </a:r>
            <a:r>
              <a:rPr lang="en-US" sz="2800" dirty="0">
                <a:latin typeface="Times New Roman" pitchFamily="18" charset="0"/>
                <a:cs typeface="Times New Roman" pitchFamily="18" charset="0"/>
              </a:rPr>
              <a:t> tin y </a:t>
            </a:r>
            <a:r>
              <a:rPr lang="en-US" sz="2800" dirty="0" err="1">
                <a:latin typeface="Times New Roman" pitchFamily="18" charset="0"/>
                <a:cs typeface="Times New Roman" pitchFamily="18" charset="0"/>
              </a:rPr>
              <a:t>tế</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6927663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304800"/>
            <a:ext cx="7543800" cy="627395"/>
          </a:xfrm>
        </p:spPr>
        <p:txBody>
          <a:bodyPr>
            <a:normAutofit/>
          </a:bodyPr>
          <a:lstStyle/>
          <a:p>
            <a:pPr marL="0" indent="0">
              <a:buNone/>
            </a:pPr>
            <a:r>
              <a:rPr lang="en-US" sz="2800" b="1" dirty="0">
                <a:solidFill>
                  <a:srgbClr val="FF0000"/>
                </a:solidFill>
                <a:latin typeface="Times New Roman" pitchFamily="18" charset="0"/>
                <a:cs typeface="Times New Roman" pitchFamily="18" charset="0"/>
              </a:rPr>
              <a:t>GIỚI </a:t>
            </a:r>
            <a:r>
              <a:rPr lang="en-US" sz="2800" b="1" dirty="0" smtClean="0">
                <a:solidFill>
                  <a:srgbClr val="FF0000"/>
                </a:solidFill>
                <a:latin typeface="Times New Roman" pitchFamily="18" charset="0"/>
                <a:cs typeface="Times New Roman" pitchFamily="18" charset="0"/>
              </a:rPr>
              <a:t>THIỆU</a:t>
            </a:r>
            <a:endParaRPr lang="en-US" sz="2800" b="1" dirty="0">
              <a:solidFill>
                <a:srgbClr val="FF0000"/>
              </a:solidFill>
              <a:latin typeface="Times New Roman" pitchFamily="18" charset="0"/>
              <a:cs typeface="Times New Roman" pitchFamily="18" charset="0"/>
            </a:endParaRPr>
          </a:p>
        </p:txBody>
      </p:sp>
      <p:grpSp>
        <p:nvGrpSpPr>
          <p:cNvPr id="2" name="Group 1"/>
          <p:cNvGrpSpPr/>
          <p:nvPr/>
        </p:nvGrpSpPr>
        <p:grpSpPr>
          <a:xfrm>
            <a:off x="-53620" y="120683"/>
            <a:ext cx="762000" cy="665163"/>
            <a:chOff x="-53620" y="120683"/>
            <a:chExt cx="762000" cy="665163"/>
          </a:xfrm>
        </p:grpSpPr>
        <p:sp>
          <p:nvSpPr>
            <p:cNvPr id="5" name="AutoShape 12"/>
            <p:cNvSpPr>
              <a:spLocks noChangeArrowheads="1"/>
            </p:cNvSpPr>
            <p:nvPr/>
          </p:nvSpPr>
          <p:spPr bwMode="gray">
            <a:xfrm>
              <a:off x="-47225" y="132007"/>
              <a:ext cx="755605" cy="653839"/>
            </a:xfrm>
            <a:prstGeom prst="hexagon">
              <a:avLst>
                <a:gd name="adj" fmla="val 28916"/>
                <a:gd name="vf" fmla="val 115470"/>
              </a:avLst>
            </a:prstGeom>
            <a:solidFill>
              <a:schemeClr val="accent1"/>
            </a:solidFill>
            <a:ln w="9525">
              <a:noFill/>
              <a:miter lim="800000"/>
              <a:headEnd/>
              <a:tailEnd/>
            </a:ln>
            <a:effectLst/>
          </p:spPr>
          <p:txBody>
            <a:bodyPr wrap="none" anchor="ctr"/>
            <a:lstStyle/>
            <a:p>
              <a:endParaRPr lang="en-US"/>
            </a:p>
          </p:txBody>
        </p:sp>
        <p:sp>
          <p:nvSpPr>
            <p:cNvPr id="6" name="AutoShape 13"/>
            <p:cNvSpPr>
              <a:spLocks noChangeArrowheads="1"/>
            </p:cNvSpPr>
            <p:nvPr/>
          </p:nvSpPr>
          <p:spPr bwMode="gray">
            <a:xfrm>
              <a:off x="-53620" y="120683"/>
              <a:ext cx="755605" cy="653839"/>
            </a:xfrm>
            <a:prstGeom prst="hexagon">
              <a:avLst>
                <a:gd name="adj" fmla="val 28916"/>
                <a:gd name="vf" fmla="val 115470"/>
              </a:avLst>
            </a:prstGeom>
            <a:solidFill>
              <a:schemeClr val="accent1"/>
            </a:solidFill>
            <a:ln w="9525">
              <a:solidFill>
                <a:srgbClr val="C0C0C0"/>
              </a:solidFill>
              <a:miter lim="800000"/>
              <a:headEnd/>
              <a:tailEnd/>
            </a:ln>
            <a:effectLst/>
          </p:spPr>
          <p:txBody>
            <a:bodyPr wrap="none" anchor="ctr"/>
            <a:lstStyle/>
            <a:p>
              <a:endParaRPr lang="en-US"/>
            </a:p>
          </p:txBody>
        </p:sp>
        <p:sp>
          <p:nvSpPr>
            <p:cNvPr id="7" name="AutoShape 14"/>
            <p:cNvSpPr>
              <a:spLocks noChangeArrowheads="1"/>
            </p:cNvSpPr>
            <p:nvPr/>
          </p:nvSpPr>
          <p:spPr bwMode="gray">
            <a:xfrm>
              <a:off x="-9346" y="160071"/>
              <a:ext cx="664106" cy="575063"/>
            </a:xfrm>
            <a:prstGeom prst="hexagon">
              <a:avLst>
                <a:gd name="adj" fmla="val 28896"/>
                <a:gd name="vf" fmla="val 115470"/>
              </a:avLst>
            </a:prstGeom>
            <a:solidFill>
              <a:schemeClr val="accent1"/>
            </a:solidFill>
            <a:ln w="9525">
              <a:solidFill>
                <a:schemeClr val="tx1"/>
              </a:solidFill>
              <a:miter lim="800000"/>
              <a:headEnd/>
              <a:tailEnd/>
            </a:ln>
            <a:effectLst/>
          </p:spPr>
          <p:txBody>
            <a:bodyPr wrap="none" anchor="ctr"/>
            <a:lstStyle/>
            <a:p>
              <a:endParaRPr lang="en-US"/>
            </a:p>
          </p:txBody>
        </p:sp>
      </p:grpSp>
      <p:sp>
        <p:nvSpPr>
          <p:cNvPr id="12" name="Text Box 19"/>
          <p:cNvSpPr txBox="1">
            <a:spLocks noChangeArrowheads="1"/>
          </p:cNvSpPr>
          <p:nvPr/>
        </p:nvSpPr>
        <p:spPr bwMode="gray">
          <a:xfrm>
            <a:off x="168513" y="230326"/>
            <a:ext cx="324127" cy="523220"/>
          </a:xfrm>
          <a:prstGeom prst="rect">
            <a:avLst/>
          </a:prstGeom>
          <a:noFill/>
          <a:ln w="9525" algn="ctr">
            <a:noFill/>
            <a:miter lim="800000"/>
            <a:headEnd/>
            <a:tailEnd/>
          </a:ln>
          <a:effectLst/>
        </p:spPr>
        <p:txBody>
          <a:bodyPr wrap="none">
            <a:spAutoFit/>
          </a:bodyPr>
          <a:lstStyle/>
          <a:p>
            <a:pPr algn="ctr" eaLnBrk="0" hangingPunct="0"/>
            <a:r>
              <a:rPr lang="en-US" sz="2800" b="1" u="none" dirty="0" smtClean="0">
                <a:solidFill>
                  <a:schemeClr val="bg1"/>
                </a:solidFill>
                <a:latin typeface="Times New Roman" pitchFamily="18" charset="0"/>
                <a:cs typeface="Times New Roman" pitchFamily="18" charset="0"/>
              </a:rPr>
              <a:t>I</a:t>
            </a:r>
            <a:endParaRPr lang="en-US" sz="2800" b="1" u="none" dirty="0">
              <a:solidFill>
                <a:schemeClr val="bg1"/>
              </a:solidFill>
              <a:latin typeface="Times New Roman" pitchFamily="18" charset="0"/>
              <a:cs typeface="Times New Roman" pitchFamily="18" charset="0"/>
            </a:endParaRPr>
          </a:p>
        </p:txBody>
      </p:sp>
      <p:sp>
        <p:nvSpPr>
          <p:cNvPr id="9" name="Rectangle 8"/>
          <p:cNvSpPr/>
          <p:nvPr/>
        </p:nvSpPr>
        <p:spPr>
          <a:xfrm>
            <a:off x="168513" y="838200"/>
            <a:ext cx="5593198" cy="523220"/>
          </a:xfrm>
          <a:prstGeom prst="rect">
            <a:avLst/>
          </a:prstGeom>
        </p:spPr>
        <p:txBody>
          <a:bodyPr wrap="none">
            <a:spAutoFit/>
          </a:bodyPr>
          <a:lstStyle/>
          <a:p>
            <a:r>
              <a:rPr lang="en-US" sz="2800" b="1" dirty="0" smtClean="0">
                <a:latin typeface="Times New Roman" pitchFamily="18" charset="0"/>
                <a:cs typeface="Times New Roman" pitchFamily="18" charset="0"/>
              </a:rPr>
              <a:t>3./ </a:t>
            </a:r>
            <a:r>
              <a:rPr lang="en-US" sz="2800" b="1" dirty="0" err="1" smtClean="0">
                <a:latin typeface="Times New Roman" pitchFamily="18" charset="0"/>
                <a:cs typeface="Times New Roman" pitchFamily="18" charset="0"/>
              </a:rPr>
              <a:t>Công</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nghiệp</a:t>
            </a:r>
            <a:r>
              <a:rPr lang="en-US" sz="2800" b="1" dirty="0" smtClean="0">
                <a:latin typeface="Times New Roman" pitchFamily="18" charset="0"/>
                <a:cs typeface="Times New Roman" pitchFamily="18" charset="0"/>
              </a:rPr>
              <a:t> </a:t>
            </a:r>
            <a:r>
              <a:rPr lang="en-US" sz="2800" b="1" dirty="0">
                <a:latin typeface="Times New Roman" pitchFamily="18" charset="0"/>
                <a:cs typeface="Times New Roman" pitchFamily="18" charset="0"/>
              </a:rPr>
              <a:t>4.0 </a:t>
            </a:r>
            <a:r>
              <a:rPr lang="en-US" sz="2800" b="1" dirty="0" err="1" smtClean="0">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Giáo</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dục</a:t>
            </a:r>
            <a:r>
              <a:rPr lang="en-US" sz="2800" b="1" dirty="0" smtClean="0">
                <a:latin typeface="Times New Roman" pitchFamily="18" charset="0"/>
                <a:cs typeface="Times New Roman" pitchFamily="18" charset="0"/>
              </a:rPr>
              <a:t> 4.0</a:t>
            </a:r>
            <a:endParaRPr lang="en-US" sz="2800" b="1" dirty="0">
              <a:latin typeface="Times New Roman" pitchFamily="18" charset="0"/>
              <a:cs typeface="Times New Roman" pitchFamily="18" charset="0"/>
            </a:endParaRPr>
          </a:p>
        </p:txBody>
      </p:sp>
      <p:sp>
        <p:nvSpPr>
          <p:cNvPr id="10" name="Rectangle 9"/>
          <p:cNvSpPr/>
          <p:nvPr/>
        </p:nvSpPr>
        <p:spPr>
          <a:xfrm>
            <a:off x="490868" y="1524000"/>
            <a:ext cx="8653132" cy="4832092"/>
          </a:xfrm>
          <a:prstGeom prst="rect">
            <a:avLst/>
          </a:prstGeom>
        </p:spPr>
        <p:txBody>
          <a:bodyPr wrap="square">
            <a:spAutoFit/>
          </a:bodyPr>
          <a:lstStyle/>
          <a:p>
            <a:pPr marL="457200" indent="-457200">
              <a:buFont typeface="Wingdings" pitchFamily="2" charset="2"/>
              <a:buChar char="q"/>
            </a:pPr>
            <a:r>
              <a:rPr lang="en-US" sz="2800" b="1" dirty="0" err="1" smtClean="0">
                <a:latin typeface="Times New Roman" pitchFamily="18" charset="0"/>
                <a:cs typeface="Times New Roman" pitchFamily="18" charset="0"/>
              </a:rPr>
              <a:t>Giáo</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dục</a:t>
            </a:r>
            <a:r>
              <a:rPr lang="en-US" sz="2800" b="1" dirty="0" smtClean="0">
                <a:latin typeface="Times New Roman" pitchFamily="18" charset="0"/>
                <a:cs typeface="Times New Roman" pitchFamily="18" charset="0"/>
              </a:rPr>
              <a:t> 4.0</a:t>
            </a:r>
          </a:p>
          <a:p>
            <a:pPr marL="914400" lvl="1" indent="-457200" algn="just">
              <a:buFont typeface="Wingdings" pitchFamily="2" charset="2"/>
              <a:buChar char="v"/>
            </a:pPr>
            <a:r>
              <a:rPr lang="en-US" sz="2800" dirty="0" err="1">
                <a:latin typeface="Times New Roman" pitchFamily="18" charset="0"/>
                <a:cs typeface="Times New Roman" pitchFamily="18" charset="0"/>
              </a:rPr>
              <a:t>Lĩnh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gồm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(Big Data), </a:t>
            </a:r>
            <a:r>
              <a:rPr lang="en-US" sz="2800" dirty="0" err="1">
                <a:latin typeface="Times New Roman" pitchFamily="18" charset="0"/>
                <a:cs typeface="Times New Roman" pitchFamily="18" charset="0"/>
              </a:rPr>
              <a:t>vạn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nối</a:t>
            </a:r>
            <a:r>
              <a:rPr lang="en-US" sz="2800" dirty="0">
                <a:latin typeface="Times New Roman" pitchFamily="18" charset="0"/>
                <a:cs typeface="Times New Roman" pitchFamily="18" charset="0"/>
              </a:rPr>
              <a:t> Internet (</a:t>
            </a:r>
            <a:r>
              <a:rPr lang="en-US" sz="2800" dirty="0" err="1">
                <a:latin typeface="Times New Roman" pitchFamily="18" charset="0"/>
                <a:cs typeface="Times New Roman" pitchFamily="18" charset="0"/>
              </a:rPr>
              <a:t>IoT</a:t>
            </a:r>
            <a:r>
              <a:rPr lang="en-US" sz="2800" dirty="0">
                <a:latin typeface="Times New Roman" pitchFamily="18" charset="0"/>
                <a:cs typeface="Times New Roman" pitchFamily="18" charset="0"/>
              </a:rPr>
              <a:t>-Internet of Thing), </a:t>
            </a:r>
            <a:r>
              <a:rPr lang="en-US" sz="2800" dirty="0" err="1">
                <a:latin typeface="Times New Roman" pitchFamily="18" charset="0"/>
                <a:cs typeface="Times New Roman" pitchFamily="18" charset="0"/>
              </a:rPr>
              <a:t>trí</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tuệ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(AI- Artificial Intelligence).</a:t>
            </a:r>
          </a:p>
          <a:p>
            <a:pPr marL="914400" lvl="1" indent="-457200" algn="just">
              <a:buFont typeface="Wingdings" pitchFamily="2" charset="2"/>
              <a:buChar char="v"/>
            </a:pPr>
            <a:r>
              <a:rPr lang="en-US" sz="2800" dirty="0" err="1">
                <a:latin typeface="Times New Roman" pitchFamily="18" charset="0"/>
                <a:cs typeface="Times New Roman" pitchFamily="18" charset="0"/>
              </a:rPr>
              <a:t>Lĩnh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sản</a:t>
            </a:r>
            <a:r>
              <a:rPr lang="en-US" sz="2800" dirty="0">
                <a:latin typeface="Times New Roman" pitchFamily="18" charset="0"/>
                <a:cs typeface="Times New Roman" pitchFamily="18" charset="0"/>
              </a:rPr>
              <a:t>, y </a:t>
            </a:r>
            <a:r>
              <a:rPr lang="en-US" sz="2800" dirty="0" err="1">
                <a:latin typeface="Times New Roman" pitchFamily="18" charset="0"/>
                <a:cs typeface="Times New Roman" pitchFamily="18" charset="0"/>
              </a:rPr>
              <a:t>dược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phẩm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bảo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môi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a:t>
            </a:r>
          </a:p>
          <a:p>
            <a:pPr marL="914400" lvl="1" indent="-457200" algn="just">
              <a:buFont typeface="Wingdings" pitchFamily="2" charset="2"/>
              <a:buChar char="v"/>
            </a:pPr>
            <a:r>
              <a:rPr lang="en-US" sz="2800" dirty="0" err="1">
                <a:latin typeface="Times New Roman" pitchFamily="18" charset="0"/>
                <a:cs typeface="Times New Roman" pitchFamily="18" charset="0"/>
              </a:rPr>
              <a:t>Lĩnh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lý</a:t>
            </a:r>
            <a:r>
              <a:rPr lang="en-US" sz="2800" dirty="0">
                <a:latin typeface="Times New Roman" pitchFamily="18" charset="0"/>
                <a:cs typeface="Times New Roman" pitchFamily="18" charset="0"/>
              </a:rPr>
              <a:t>: Robot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mới</a:t>
            </a:r>
            <a:r>
              <a:rPr lang="en-US" sz="2800" dirty="0">
                <a:latin typeface="Times New Roman" pitchFamily="18" charset="0"/>
                <a:cs typeface="Times New Roman" pitchFamily="18" charset="0"/>
              </a:rPr>
              <a:t>, in 3D, </a:t>
            </a:r>
            <a:r>
              <a:rPr lang="en-US" sz="2800" dirty="0" err="1">
                <a:latin typeface="Times New Roman" pitchFamily="18" charset="0"/>
                <a:cs typeface="Times New Roman" pitchFamily="18" charset="0"/>
              </a:rPr>
              <a:t>xe</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người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graphene</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skyrmions</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nano</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31305352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6" name="Group 5"/>
          <p:cNvGrpSpPr/>
          <p:nvPr/>
        </p:nvGrpSpPr>
        <p:grpSpPr>
          <a:xfrm>
            <a:off x="-53620" y="120683"/>
            <a:ext cx="8305800" cy="717517"/>
            <a:chOff x="-53620" y="120683"/>
            <a:chExt cx="8305800" cy="717517"/>
          </a:xfrm>
        </p:grpSpPr>
        <p:sp>
          <p:nvSpPr>
            <p:cNvPr id="7" name="Content Placeholder 2"/>
            <p:cNvSpPr txBox="1">
              <a:spLocks/>
            </p:cNvSpPr>
            <p:nvPr/>
          </p:nvSpPr>
          <p:spPr>
            <a:xfrm>
              <a:off x="708380" y="210805"/>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002060"/>
                  </a:solidFill>
                  <a:latin typeface="Times New Roman" pitchFamily="18" charset="0"/>
                  <a:cs typeface="Times New Roman" pitchFamily="18" charset="0"/>
                </a:rPr>
                <a:t>CÔNG NGHIỆP 4.0 TẠI </a:t>
              </a:r>
              <a:r>
                <a:rPr lang="en-US" sz="2800" b="1" dirty="0" smtClean="0">
                  <a:solidFill>
                    <a:srgbClr val="002060"/>
                  </a:solidFill>
                  <a:latin typeface="Times New Roman" pitchFamily="18" charset="0"/>
                  <a:cs typeface="Times New Roman" pitchFamily="18" charset="0"/>
                </a:rPr>
                <a:t>CÁC N</a:t>
              </a:r>
              <a:r>
                <a:rPr lang="vi-VN" sz="2800" b="1" dirty="0" smtClean="0">
                  <a:solidFill>
                    <a:srgbClr val="002060"/>
                  </a:solidFill>
                  <a:latin typeface="Times New Roman" pitchFamily="18" charset="0"/>
                  <a:cs typeface="Times New Roman" pitchFamily="18" charset="0"/>
                </a:rPr>
                <a:t>ƯỚ</a:t>
              </a:r>
              <a:r>
                <a:rPr lang="en-US" sz="2800" b="1" dirty="0" smtClean="0">
                  <a:solidFill>
                    <a:srgbClr val="002060"/>
                  </a:solidFill>
                  <a:latin typeface="Times New Roman" pitchFamily="18" charset="0"/>
                  <a:cs typeface="Times New Roman" pitchFamily="18" charset="0"/>
                </a:rPr>
                <a:t>C</a:t>
              </a:r>
              <a:endParaRPr lang="en-US" sz="2800" b="1" dirty="0">
                <a:solidFill>
                  <a:srgbClr val="002060"/>
                </a:solidFill>
                <a:latin typeface="Times New Roman" pitchFamily="18" charset="0"/>
                <a:cs typeface="Times New Roman" pitchFamily="18" charset="0"/>
              </a:endParaRPr>
            </a:p>
          </p:txBody>
        </p:sp>
        <p:grpSp>
          <p:nvGrpSpPr>
            <p:cNvPr id="8" name="Group 11"/>
            <p:cNvGrpSpPr>
              <a:grpSpLocks/>
            </p:cNvGrpSpPr>
            <p:nvPr/>
          </p:nvGrpSpPr>
          <p:grpSpPr bwMode="auto">
            <a:xfrm>
              <a:off x="-53620" y="120683"/>
              <a:ext cx="762000" cy="665163"/>
              <a:chOff x="1110" y="2656"/>
              <a:chExt cx="1549" cy="1351"/>
            </a:xfrm>
            <a:solidFill>
              <a:schemeClr val="accent1"/>
            </a:solidFill>
          </p:grpSpPr>
          <p:sp>
            <p:nvSpPr>
              <p:cNvPr id="9"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0"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1"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pic>
        <p:nvPicPr>
          <p:cNvPr id="12" name="Picture 11"/>
          <p:cNvPicPr/>
          <p:nvPr/>
        </p:nvPicPr>
        <p:blipFill>
          <a:blip r:embed="rId2">
            <a:extLst>
              <a:ext uri="{28A0092B-C50C-407E-A947-70E740481C1C}">
                <a14:useLocalDpi xmlns:a14="http://schemas.microsoft.com/office/drawing/2010/main" val="0"/>
              </a:ext>
            </a:extLst>
          </a:blip>
          <a:stretch>
            <a:fillRect/>
          </a:stretch>
        </p:blipFill>
        <p:spPr>
          <a:xfrm>
            <a:off x="1600200" y="1371600"/>
            <a:ext cx="6172200" cy="4953000"/>
          </a:xfrm>
          <a:prstGeom prst="rect">
            <a:avLst/>
          </a:prstGeom>
        </p:spPr>
      </p:pic>
      <p:sp>
        <p:nvSpPr>
          <p:cNvPr id="13" name="Rectangle 12"/>
          <p:cNvSpPr/>
          <p:nvPr/>
        </p:nvSpPr>
        <p:spPr>
          <a:xfrm>
            <a:off x="168513" y="838200"/>
            <a:ext cx="2401555" cy="523220"/>
          </a:xfrm>
          <a:prstGeom prst="rect">
            <a:avLst/>
          </a:prstGeom>
        </p:spPr>
        <p:txBody>
          <a:bodyPr wrap="none">
            <a:spAutoFit/>
          </a:bodyPr>
          <a:lstStyle/>
          <a:p>
            <a:r>
              <a:rPr lang="en-US" sz="2800" b="1" dirty="0" smtClean="0">
                <a:latin typeface="Times New Roman" pitchFamily="18" charset="0"/>
                <a:cs typeface="Times New Roman" pitchFamily="18" charset="0"/>
              </a:rPr>
              <a:t>1</a:t>
            </a: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THÁI LAN</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31712017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 name="Picture 12"/>
          <p:cNvPicPr/>
          <p:nvPr/>
        </p:nvPicPr>
        <p:blipFill>
          <a:blip r:embed="rId2">
            <a:extLst>
              <a:ext uri="{28A0092B-C50C-407E-A947-70E740481C1C}">
                <a14:useLocalDpi xmlns:a14="http://schemas.microsoft.com/office/drawing/2010/main" val="0"/>
              </a:ext>
            </a:extLst>
          </a:blip>
          <a:stretch>
            <a:fillRect/>
          </a:stretch>
        </p:blipFill>
        <p:spPr>
          <a:xfrm>
            <a:off x="1676400" y="1219201"/>
            <a:ext cx="5867399" cy="4724400"/>
          </a:xfrm>
          <a:prstGeom prst="rect">
            <a:avLst/>
          </a:prstGeom>
          <a:solidFill>
            <a:schemeClr val="accent3">
              <a:lumMod val="60000"/>
              <a:lumOff val="40000"/>
            </a:schemeClr>
          </a:solidFill>
        </p:spPr>
      </p:pic>
      <p:sp>
        <p:nvSpPr>
          <p:cNvPr id="2" name="Rectangle 1"/>
          <p:cNvSpPr/>
          <p:nvPr/>
        </p:nvSpPr>
        <p:spPr>
          <a:xfrm>
            <a:off x="3630074" y="2743200"/>
            <a:ext cx="1642437" cy="369332"/>
          </a:xfrm>
          <a:prstGeom prst="rect">
            <a:avLst/>
          </a:prstGeom>
        </p:spPr>
        <p:txBody>
          <a:bodyPr wrap="none">
            <a:spAutoFit/>
          </a:bodyPr>
          <a:lstStyle/>
          <a:p>
            <a:r>
              <a:rPr lang="en-US" b="1" dirty="0" smtClean="0">
                <a:solidFill>
                  <a:srgbClr val="FF0000"/>
                </a:solidFill>
                <a:latin typeface="Times New Roman" pitchFamily="18" charset="0"/>
                <a:cs typeface="Times New Roman" pitchFamily="18" charset="0"/>
              </a:rPr>
              <a:t>Singapore   4.0</a:t>
            </a:r>
            <a:endParaRPr lang="en-US" b="1" dirty="0">
              <a:solidFill>
                <a:srgbClr val="FF0000"/>
              </a:solidFill>
              <a:latin typeface="Times New Roman" pitchFamily="18" charset="0"/>
              <a:cs typeface="Times New Roman" pitchFamily="18" charset="0"/>
            </a:endParaRPr>
          </a:p>
        </p:txBody>
      </p:sp>
      <p:grpSp>
        <p:nvGrpSpPr>
          <p:cNvPr id="12" name="Group 11"/>
          <p:cNvGrpSpPr/>
          <p:nvPr/>
        </p:nvGrpSpPr>
        <p:grpSpPr>
          <a:xfrm>
            <a:off x="-53620" y="120683"/>
            <a:ext cx="8305800" cy="665163"/>
            <a:chOff x="-53620" y="120683"/>
            <a:chExt cx="8305800" cy="665163"/>
          </a:xfrm>
        </p:grpSpPr>
        <p:sp>
          <p:nvSpPr>
            <p:cNvPr id="14"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7030A0"/>
                  </a:solidFill>
                  <a:latin typeface="Times New Roman" pitchFamily="18" charset="0"/>
                  <a:cs typeface="Times New Roman" pitchFamily="18" charset="0"/>
                </a:rPr>
                <a:t>CÔNG NGHIỆP 4.0 TẠI </a:t>
              </a:r>
              <a:r>
                <a:rPr lang="en-US" sz="2800" b="1" dirty="0" smtClean="0">
                  <a:solidFill>
                    <a:srgbClr val="7030A0"/>
                  </a:solidFill>
                  <a:latin typeface="Times New Roman" pitchFamily="18" charset="0"/>
                  <a:cs typeface="Times New Roman" pitchFamily="18" charset="0"/>
                </a:rPr>
                <a:t>CÁC N</a:t>
              </a:r>
              <a:r>
                <a:rPr lang="vi-VN" sz="2800" b="1" dirty="0" smtClean="0">
                  <a:solidFill>
                    <a:srgbClr val="7030A0"/>
                  </a:solidFill>
                  <a:latin typeface="Times New Roman" pitchFamily="18" charset="0"/>
                  <a:cs typeface="Times New Roman" pitchFamily="18" charset="0"/>
                </a:rPr>
                <a:t>ƯỚ</a:t>
              </a:r>
              <a:r>
                <a:rPr lang="en-US" sz="2800" b="1" dirty="0" smtClean="0">
                  <a:solidFill>
                    <a:srgbClr val="7030A0"/>
                  </a:solidFill>
                  <a:latin typeface="Times New Roman" pitchFamily="18" charset="0"/>
                  <a:cs typeface="Times New Roman" pitchFamily="18" charset="0"/>
                </a:rPr>
                <a:t>C</a:t>
              </a:r>
              <a:endParaRPr lang="en-US" sz="2800" b="1" dirty="0">
                <a:solidFill>
                  <a:srgbClr val="7030A0"/>
                </a:solidFill>
                <a:latin typeface="Times New Roman" pitchFamily="18" charset="0"/>
                <a:cs typeface="Times New Roman" pitchFamily="18" charset="0"/>
              </a:endParaRPr>
            </a:p>
          </p:txBody>
        </p:sp>
        <p:grpSp>
          <p:nvGrpSpPr>
            <p:cNvPr id="15" name="Group 11"/>
            <p:cNvGrpSpPr>
              <a:grpSpLocks/>
            </p:cNvGrpSpPr>
            <p:nvPr/>
          </p:nvGrpSpPr>
          <p:grpSpPr bwMode="auto">
            <a:xfrm>
              <a:off x="-53620" y="120683"/>
              <a:ext cx="762000" cy="665163"/>
              <a:chOff x="1110" y="2656"/>
              <a:chExt cx="1549" cy="1351"/>
            </a:xfrm>
            <a:solidFill>
              <a:schemeClr val="accent1"/>
            </a:solidFill>
          </p:grpSpPr>
          <p:sp>
            <p:nvSpPr>
              <p:cNvPr id="16"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7"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8"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sp>
        <p:nvSpPr>
          <p:cNvPr id="19" name="Rectangle 18"/>
          <p:cNvSpPr/>
          <p:nvPr/>
        </p:nvSpPr>
        <p:spPr>
          <a:xfrm>
            <a:off x="168513" y="762000"/>
            <a:ext cx="2778325" cy="523220"/>
          </a:xfrm>
          <a:prstGeom prst="rect">
            <a:avLst/>
          </a:prstGeom>
        </p:spPr>
        <p:txBody>
          <a:bodyPr wrap="none">
            <a:spAutoFit/>
          </a:bodyPr>
          <a:lstStyle/>
          <a:p>
            <a:r>
              <a:rPr lang="en-US" sz="2800" b="1" dirty="0" smtClean="0">
                <a:latin typeface="Times New Roman" pitchFamily="18" charset="0"/>
                <a:cs typeface="Times New Roman" pitchFamily="18" charset="0"/>
              </a:rPr>
              <a:t>2./ SINGAPORE</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12978585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2" name="Picture 11"/>
          <p:cNvPicPr/>
          <p:nvPr/>
        </p:nvPicPr>
        <p:blipFill>
          <a:blip r:embed="rId2">
            <a:extLst>
              <a:ext uri="{28A0092B-C50C-407E-A947-70E740481C1C}">
                <a14:useLocalDpi xmlns:a14="http://schemas.microsoft.com/office/drawing/2010/main" val="0"/>
              </a:ext>
            </a:extLst>
          </a:blip>
          <a:stretch>
            <a:fillRect/>
          </a:stretch>
        </p:blipFill>
        <p:spPr>
          <a:xfrm>
            <a:off x="1219200" y="1488963"/>
            <a:ext cx="6705600" cy="5140437"/>
          </a:xfrm>
          <a:prstGeom prst="rect">
            <a:avLst/>
          </a:prstGeom>
        </p:spPr>
      </p:pic>
      <p:grpSp>
        <p:nvGrpSpPr>
          <p:cNvPr id="13" name="Group 12"/>
          <p:cNvGrpSpPr/>
          <p:nvPr/>
        </p:nvGrpSpPr>
        <p:grpSpPr>
          <a:xfrm>
            <a:off x="-53620" y="120683"/>
            <a:ext cx="8305800" cy="665163"/>
            <a:chOff x="-53620" y="120683"/>
            <a:chExt cx="8305800" cy="665163"/>
          </a:xfrm>
        </p:grpSpPr>
        <p:sp>
          <p:nvSpPr>
            <p:cNvPr id="14"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TẠI </a:t>
              </a:r>
              <a:r>
                <a:rPr lang="en-US" sz="2800" b="1" dirty="0" smtClean="0">
                  <a:solidFill>
                    <a:srgbClr val="FF0000"/>
                  </a:solidFill>
                  <a:latin typeface="Times New Roman" pitchFamily="18" charset="0"/>
                  <a:cs typeface="Times New Roman" pitchFamily="18" charset="0"/>
                </a:rPr>
                <a:t>CÁC N</a:t>
              </a:r>
              <a:r>
                <a:rPr lang="vi-VN" sz="2800" b="1" dirty="0" smtClean="0">
                  <a:solidFill>
                    <a:srgbClr val="FF0000"/>
                  </a:solidFill>
                  <a:latin typeface="Times New Roman" pitchFamily="18" charset="0"/>
                  <a:cs typeface="Times New Roman" pitchFamily="18" charset="0"/>
                </a:rPr>
                <a:t>ƯỚ</a:t>
              </a:r>
              <a:r>
                <a:rPr lang="en-US" sz="2800" b="1" dirty="0" smtClean="0">
                  <a:solidFill>
                    <a:srgbClr val="FF0000"/>
                  </a:solidFill>
                  <a:latin typeface="Times New Roman" pitchFamily="18" charset="0"/>
                  <a:cs typeface="Times New Roman" pitchFamily="18" charset="0"/>
                </a:rPr>
                <a:t>C</a:t>
              </a:r>
              <a:endParaRPr lang="en-US" sz="2800" b="1" dirty="0">
                <a:solidFill>
                  <a:srgbClr val="FF0000"/>
                </a:solidFill>
                <a:latin typeface="Times New Roman" pitchFamily="18" charset="0"/>
                <a:cs typeface="Times New Roman" pitchFamily="18" charset="0"/>
              </a:endParaRPr>
            </a:p>
          </p:txBody>
        </p:sp>
        <p:grpSp>
          <p:nvGrpSpPr>
            <p:cNvPr id="15" name="Group 11"/>
            <p:cNvGrpSpPr>
              <a:grpSpLocks/>
            </p:cNvGrpSpPr>
            <p:nvPr/>
          </p:nvGrpSpPr>
          <p:grpSpPr bwMode="auto">
            <a:xfrm>
              <a:off x="-53620" y="120683"/>
              <a:ext cx="762000" cy="665163"/>
              <a:chOff x="1110" y="2656"/>
              <a:chExt cx="1549" cy="1351"/>
            </a:xfrm>
            <a:solidFill>
              <a:schemeClr val="accent1"/>
            </a:solidFill>
          </p:grpSpPr>
          <p:sp>
            <p:nvSpPr>
              <p:cNvPr id="16"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7"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8"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sp>
        <p:nvSpPr>
          <p:cNvPr id="19" name="Rectangle 18"/>
          <p:cNvSpPr/>
          <p:nvPr/>
        </p:nvSpPr>
        <p:spPr>
          <a:xfrm>
            <a:off x="168513" y="838200"/>
            <a:ext cx="2428870" cy="523220"/>
          </a:xfrm>
          <a:prstGeom prst="rect">
            <a:avLst/>
          </a:prstGeom>
        </p:spPr>
        <p:txBody>
          <a:bodyPr wrap="none">
            <a:spAutoFit/>
          </a:bodyPr>
          <a:lstStyle/>
          <a:p>
            <a:r>
              <a:rPr lang="en-US" sz="2800" b="1" dirty="0" smtClean="0">
                <a:latin typeface="Times New Roman" pitchFamily="18" charset="0"/>
                <a:cs typeface="Times New Roman" pitchFamily="18" charset="0"/>
              </a:rPr>
              <a:t>3</a:t>
            </a: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ĐÀI LOAN</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182143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 name="Picture 12"/>
          <p:cNvPicPr/>
          <p:nvPr/>
        </p:nvPicPr>
        <p:blipFill>
          <a:blip r:embed="rId2">
            <a:extLst>
              <a:ext uri="{28A0092B-C50C-407E-A947-70E740481C1C}">
                <a14:useLocalDpi xmlns:a14="http://schemas.microsoft.com/office/drawing/2010/main" val="0"/>
              </a:ext>
            </a:extLst>
          </a:blip>
          <a:stretch>
            <a:fillRect/>
          </a:stretch>
        </p:blipFill>
        <p:spPr>
          <a:xfrm>
            <a:off x="1828800" y="1143000"/>
            <a:ext cx="5784850" cy="5480050"/>
          </a:xfrm>
          <a:prstGeom prst="rect">
            <a:avLst/>
          </a:prstGeom>
        </p:spPr>
      </p:pic>
      <p:sp>
        <p:nvSpPr>
          <p:cNvPr id="2" name="Rectangle 1"/>
          <p:cNvSpPr/>
          <p:nvPr/>
        </p:nvSpPr>
        <p:spPr>
          <a:xfrm>
            <a:off x="3900006" y="3124200"/>
            <a:ext cx="1249060" cy="369332"/>
          </a:xfrm>
          <a:prstGeom prst="rect">
            <a:avLst/>
          </a:prstGeom>
        </p:spPr>
        <p:txBody>
          <a:bodyPr wrap="none">
            <a:spAutoFit/>
          </a:bodyPr>
          <a:lstStyle/>
          <a:p>
            <a:r>
              <a:rPr lang="en-US" b="1" dirty="0" smtClean="0">
                <a:solidFill>
                  <a:srgbClr val="FF0000"/>
                </a:solidFill>
                <a:latin typeface="Times New Roman" pitchFamily="18" charset="0"/>
                <a:cs typeface="Times New Roman" pitchFamily="18" charset="0"/>
              </a:rPr>
              <a:t>Japan   4.0</a:t>
            </a:r>
            <a:endParaRPr lang="en-US" b="1" dirty="0">
              <a:solidFill>
                <a:srgbClr val="FF0000"/>
              </a:solidFill>
              <a:latin typeface="Times New Roman" pitchFamily="18" charset="0"/>
              <a:cs typeface="Times New Roman" pitchFamily="18" charset="0"/>
            </a:endParaRPr>
          </a:p>
        </p:txBody>
      </p:sp>
      <p:grpSp>
        <p:nvGrpSpPr>
          <p:cNvPr id="12" name="Group 11"/>
          <p:cNvGrpSpPr/>
          <p:nvPr/>
        </p:nvGrpSpPr>
        <p:grpSpPr>
          <a:xfrm>
            <a:off x="-53620" y="120683"/>
            <a:ext cx="8305800" cy="665163"/>
            <a:chOff x="-53620" y="120683"/>
            <a:chExt cx="8305800" cy="665163"/>
          </a:xfrm>
        </p:grpSpPr>
        <p:sp>
          <p:nvSpPr>
            <p:cNvPr id="14"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TẠI </a:t>
              </a:r>
              <a:r>
                <a:rPr lang="en-US" sz="2800" b="1" dirty="0" smtClean="0">
                  <a:solidFill>
                    <a:srgbClr val="FF0000"/>
                  </a:solidFill>
                  <a:latin typeface="Times New Roman" pitchFamily="18" charset="0"/>
                  <a:cs typeface="Times New Roman" pitchFamily="18" charset="0"/>
                </a:rPr>
                <a:t>CÁC N</a:t>
              </a:r>
              <a:r>
                <a:rPr lang="vi-VN" sz="2800" b="1" dirty="0" smtClean="0">
                  <a:solidFill>
                    <a:srgbClr val="FF0000"/>
                  </a:solidFill>
                  <a:latin typeface="Times New Roman" pitchFamily="18" charset="0"/>
                  <a:cs typeface="Times New Roman" pitchFamily="18" charset="0"/>
                </a:rPr>
                <a:t>ƯỚ</a:t>
              </a:r>
              <a:r>
                <a:rPr lang="en-US" sz="2800" b="1" dirty="0" smtClean="0">
                  <a:solidFill>
                    <a:srgbClr val="FF0000"/>
                  </a:solidFill>
                  <a:latin typeface="Times New Roman" pitchFamily="18" charset="0"/>
                  <a:cs typeface="Times New Roman" pitchFamily="18" charset="0"/>
                </a:rPr>
                <a:t>C</a:t>
              </a:r>
              <a:endParaRPr lang="en-US" sz="2800" b="1" dirty="0">
                <a:solidFill>
                  <a:srgbClr val="FF0000"/>
                </a:solidFill>
                <a:latin typeface="Times New Roman" pitchFamily="18" charset="0"/>
                <a:cs typeface="Times New Roman" pitchFamily="18" charset="0"/>
              </a:endParaRPr>
            </a:p>
          </p:txBody>
        </p:sp>
        <p:grpSp>
          <p:nvGrpSpPr>
            <p:cNvPr id="15" name="Group 11"/>
            <p:cNvGrpSpPr>
              <a:grpSpLocks/>
            </p:cNvGrpSpPr>
            <p:nvPr/>
          </p:nvGrpSpPr>
          <p:grpSpPr bwMode="auto">
            <a:xfrm>
              <a:off x="-53620" y="120683"/>
              <a:ext cx="762000" cy="665163"/>
              <a:chOff x="1110" y="2656"/>
              <a:chExt cx="1549" cy="1351"/>
            </a:xfrm>
            <a:solidFill>
              <a:schemeClr val="accent1"/>
            </a:solidFill>
          </p:grpSpPr>
          <p:sp>
            <p:nvSpPr>
              <p:cNvPr id="16"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7"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8"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sp>
        <p:nvSpPr>
          <p:cNvPr id="19" name="Rectangle 18"/>
          <p:cNvSpPr/>
          <p:nvPr/>
        </p:nvSpPr>
        <p:spPr>
          <a:xfrm>
            <a:off x="168513" y="762000"/>
            <a:ext cx="2521781" cy="523220"/>
          </a:xfrm>
          <a:prstGeom prst="rect">
            <a:avLst/>
          </a:prstGeom>
        </p:spPr>
        <p:txBody>
          <a:bodyPr wrap="none">
            <a:spAutoFit/>
          </a:bodyPr>
          <a:lstStyle/>
          <a:p>
            <a:r>
              <a:rPr lang="en-US" sz="2800" b="1" dirty="0" smtClean="0">
                <a:latin typeface="Times New Roman" pitchFamily="18" charset="0"/>
                <a:cs typeface="Times New Roman" pitchFamily="18" charset="0"/>
              </a:rPr>
              <a:t>4</a:t>
            </a:r>
            <a:r>
              <a:rPr lang="en-US" sz="2800" b="1" dirty="0">
                <a:latin typeface="Times New Roman" pitchFamily="18" charset="0"/>
                <a:cs typeface="Times New Roman" pitchFamily="18" charset="0"/>
              </a:rPr>
              <a:t>./ NHẬT </a:t>
            </a:r>
            <a:r>
              <a:rPr lang="en-US" sz="2800" b="1" dirty="0" smtClean="0">
                <a:latin typeface="Times New Roman" pitchFamily="18" charset="0"/>
                <a:cs typeface="Times New Roman" pitchFamily="18" charset="0"/>
              </a:rPr>
              <a:t>BẢN</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40892621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2" name="Picture 11"/>
          <p:cNvPicPr/>
          <p:nvPr/>
        </p:nvPicPr>
        <p:blipFill>
          <a:blip r:embed="rId2">
            <a:extLst>
              <a:ext uri="{28A0092B-C50C-407E-A947-70E740481C1C}">
                <a14:useLocalDpi xmlns:a14="http://schemas.microsoft.com/office/drawing/2010/main" val="0"/>
              </a:ext>
            </a:extLst>
          </a:blip>
          <a:stretch>
            <a:fillRect/>
          </a:stretch>
        </p:blipFill>
        <p:spPr>
          <a:xfrm>
            <a:off x="963790" y="1600200"/>
            <a:ext cx="7032980" cy="5029200"/>
          </a:xfrm>
          <a:prstGeom prst="rect">
            <a:avLst/>
          </a:prstGeom>
        </p:spPr>
      </p:pic>
      <p:grpSp>
        <p:nvGrpSpPr>
          <p:cNvPr id="13" name="Group 12"/>
          <p:cNvGrpSpPr/>
          <p:nvPr/>
        </p:nvGrpSpPr>
        <p:grpSpPr>
          <a:xfrm>
            <a:off x="-53620" y="120683"/>
            <a:ext cx="8305800" cy="665163"/>
            <a:chOff x="-53620" y="120683"/>
            <a:chExt cx="8305800" cy="665163"/>
          </a:xfrm>
        </p:grpSpPr>
        <p:sp>
          <p:nvSpPr>
            <p:cNvPr id="14"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TẠI </a:t>
              </a:r>
              <a:r>
                <a:rPr lang="en-US" sz="2800" b="1" dirty="0" smtClean="0">
                  <a:solidFill>
                    <a:srgbClr val="FF0000"/>
                  </a:solidFill>
                  <a:latin typeface="Times New Roman" pitchFamily="18" charset="0"/>
                  <a:cs typeface="Times New Roman" pitchFamily="18" charset="0"/>
                </a:rPr>
                <a:t>CÁC N</a:t>
              </a:r>
              <a:r>
                <a:rPr lang="vi-VN" sz="2800" b="1" dirty="0" smtClean="0">
                  <a:solidFill>
                    <a:srgbClr val="FF0000"/>
                  </a:solidFill>
                  <a:latin typeface="Times New Roman" pitchFamily="18" charset="0"/>
                  <a:cs typeface="Times New Roman" pitchFamily="18" charset="0"/>
                </a:rPr>
                <a:t>ƯỚ</a:t>
              </a:r>
              <a:r>
                <a:rPr lang="en-US" sz="2800" b="1" dirty="0" smtClean="0">
                  <a:solidFill>
                    <a:srgbClr val="FF0000"/>
                  </a:solidFill>
                  <a:latin typeface="Times New Roman" pitchFamily="18" charset="0"/>
                  <a:cs typeface="Times New Roman" pitchFamily="18" charset="0"/>
                </a:rPr>
                <a:t>C</a:t>
              </a:r>
              <a:endParaRPr lang="en-US" sz="2800" b="1" dirty="0">
                <a:solidFill>
                  <a:srgbClr val="FF0000"/>
                </a:solidFill>
                <a:latin typeface="Times New Roman" pitchFamily="18" charset="0"/>
                <a:cs typeface="Times New Roman" pitchFamily="18" charset="0"/>
              </a:endParaRPr>
            </a:p>
          </p:txBody>
        </p:sp>
        <p:grpSp>
          <p:nvGrpSpPr>
            <p:cNvPr id="15" name="Group 11"/>
            <p:cNvGrpSpPr>
              <a:grpSpLocks/>
            </p:cNvGrpSpPr>
            <p:nvPr/>
          </p:nvGrpSpPr>
          <p:grpSpPr bwMode="auto">
            <a:xfrm>
              <a:off x="-53620" y="120683"/>
              <a:ext cx="762000" cy="665163"/>
              <a:chOff x="1110" y="2656"/>
              <a:chExt cx="1549" cy="1351"/>
            </a:xfrm>
            <a:solidFill>
              <a:schemeClr val="accent1"/>
            </a:solidFill>
          </p:grpSpPr>
          <p:sp>
            <p:nvSpPr>
              <p:cNvPr id="16"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7"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8"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sp>
        <p:nvSpPr>
          <p:cNvPr id="19" name="Rectangle 18"/>
          <p:cNvSpPr/>
          <p:nvPr/>
        </p:nvSpPr>
        <p:spPr>
          <a:xfrm>
            <a:off x="168513" y="762000"/>
            <a:ext cx="1241045" cy="523220"/>
          </a:xfrm>
          <a:prstGeom prst="rect">
            <a:avLst/>
          </a:prstGeom>
        </p:spPr>
        <p:txBody>
          <a:bodyPr wrap="none">
            <a:spAutoFit/>
          </a:bodyPr>
          <a:lstStyle/>
          <a:p>
            <a:r>
              <a:rPr lang="en-US" sz="2800" b="1" dirty="0" smtClean="0">
                <a:latin typeface="Times New Roman" pitchFamily="18" charset="0"/>
                <a:cs typeface="Times New Roman" pitchFamily="18" charset="0"/>
              </a:rPr>
              <a:t>5</a:t>
            </a:r>
            <a:r>
              <a:rPr lang="en-US" sz="2800" b="1" dirty="0">
                <a:latin typeface="Times New Roman" pitchFamily="18" charset="0"/>
                <a:cs typeface="Times New Roman" pitchFamily="18" charset="0"/>
              </a:rPr>
              <a:t>./ MỸ</a:t>
            </a:r>
          </a:p>
        </p:txBody>
      </p:sp>
    </p:spTree>
    <p:extLst>
      <p:ext uri="{BB962C8B-B14F-4D97-AF65-F5344CB8AC3E}">
        <p14:creationId xmlns:p14="http://schemas.microsoft.com/office/powerpoint/2010/main" val="21407676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 name="Picture 12"/>
          <p:cNvPicPr/>
          <p:nvPr/>
        </p:nvPicPr>
        <p:blipFill>
          <a:blip r:embed="rId2">
            <a:extLst>
              <a:ext uri="{28A0092B-C50C-407E-A947-70E740481C1C}">
                <a14:useLocalDpi xmlns:a14="http://schemas.microsoft.com/office/drawing/2010/main" val="0"/>
              </a:ext>
            </a:extLst>
          </a:blip>
          <a:stretch>
            <a:fillRect/>
          </a:stretch>
        </p:blipFill>
        <p:spPr>
          <a:xfrm>
            <a:off x="1143000" y="1295400"/>
            <a:ext cx="6705600" cy="4724400"/>
          </a:xfrm>
          <a:prstGeom prst="rect">
            <a:avLst/>
          </a:prstGeom>
        </p:spPr>
      </p:pic>
      <p:grpSp>
        <p:nvGrpSpPr>
          <p:cNvPr id="12" name="Group 11"/>
          <p:cNvGrpSpPr/>
          <p:nvPr/>
        </p:nvGrpSpPr>
        <p:grpSpPr>
          <a:xfrm>
            <a:off x="-53620" y="120683"/>
            <a:ext cx="8305800" cy="665163"/>
            <a:chOff x="-53620" y="120683"/>
            <a:chExt cx="8305800" cy="665163"/>
          </a:xfrm>
        </p:grpSpPr>
        <p:sp>
          <p:nvSpPr>
            <p:cNvPr id="14"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TẠI </a:t>
              </a:r>
              <a:r>
                <a:rPr lang="en-US" sz="2800" b="1" dirty="0" smtClean="0">
                  <a:solidFill>
                    <a:srgbClr val="FF0000"/>
                  </a:solidFill>
                  <a:latin typeface="Times New Roman" pitchFamily="18" charset="0"/>
                  <a:cs typeface="Times New Roman" pitchFamily="18" charset="0"/>
                </a:rPr>
                <a:t>CÁC N</a:t>
              </a:r>
              <a:r>
                <a:rPr lang="vi-VN" sz="2800" b="1" dirty="0" smtClean="0">
                  <a:solidFill>
                    <a:srgbClr val="FF0000"/>
                  </a:solidFill>
                  <a:latin typeface="Times New Roman" pitchFamily="18" charset="0"/>
                  <a:cs typeface="Times New Roman" pitchFamily="18" charset="0"/>
                </a:rPr>
                <a:t>ƯỚ</a:t>
              </a:r>
              <a:r>
                <a:rPr lang="en-US" sz="2800" b="1" dirty="0" smtClean="0">
                  <a:solidFill>
                    <a:srgbClr val="FF0000"/>
                  </a:solidFill>
                  <a:latin typeface="Times New Roman" pitchFamily="18" charset="0"/>
                  <a:cs typeface="Times New Roman" pitchFamily="18" charset="0"/>
                </a:rPr>
                <a:t>C</a:t>
              </a:r>
              <a:endParaRPr lang="en-US" sz="2800" b="1" dirty="0">
                <a:solidFill>
                  <a:srgbClr val="FF0000"/>
                </a:solidFill>
                <a:latin typeface="Times New Roman" pitchFamily="18" charset="0"/>
                <a:cs typeface="Times New Roman" pitchFamily="18" charset="0"/>
              </a:endParaRPr>
            </a:p>
          </p:txBody>
        </p:sp>
        <p:grpSp>
          <p:nvGrpSpPr>
            <p:cNvPr id="15" name="Group 11"/>
            <p:cNvGrpSpPr>
              <a:grpSpLocks/>
            </p:cNvGrpSpPr>
            <p:nvPr/>
          </p:nvGrpSpPr>
          <p:grpSpPr bwMode="auto">
            <a:xfrm>
              <a:off x="-53620" y="120683"/>
              <a:ext cx="762000" cy="665163"/>
              <a:chOff x="1110" y="2656"/>
              <a:chExt cx="1549" cy="1351"/>
            </a:xfrm>
            <a:solidFill>
              <a:schemeClr val="accent1"/>
            </a:solidFill>
          </p:grpSpPr>
          <p:sp>
            <p:nvSpPr>
              <p:cNvPr id="16"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7"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8"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sp>
        <p:nvSpPr>
          <p:cNvPr id="19" name="Rectangle 18"/>
          <p:cNvSpPr/>
          <p:nvPr/>
        </p:nvSpPr>
        <p:spPr>
          <a:xfrm>
            <a:off x="168513" y="762000"/>
            <a:ext cx="2310248" cy="523220"/>
          </a:xfrm>
          <a:prstGeom prst="rect">
            <a:avLst/>
          </a:prstGeom>
        </p:spPr>
        <p:txBody>
          <a:bodyPr wrap="none">
            <a:spAutoFit/>
          </a:bodyPr>
          <a:lstStyle/>
          <a:p>
            <a:r>
              <a:rPr lang="en-US" sz="2800" b="1" dirty="0" smtClean="0">
                <a:latin typeface="Times New Roman" pitchFamily="18" charset="0"/>
                <a:cs typeface="Times New Roman" pitchFamily="18" charset="0"/>
              </a:rPr>
              <a:t>6</a:t>
            </a:r>
            <a:r>
              <a:rPr lang="en-US" sz="2800" b="1" dirty="0">
                <a:latin typeface="Times New Roman" pitchFamily="18" charset="0"/>
                <a:cs typeface="Times New Roman" pitchFamily="18" charset="0"/>
              </a:rPr>
              <a:t>./ CHÂU </a:t>
            </a:r>
            <a:r>
              <a:rPr lang="en-US" sz="2800" b="1" dirty="0" smtClean="0">
                <a:latin typeface="Times New Roman" pitchFamily="18" charset="0"/>
                <a:cs typeface="Times New Roman" pitchFamily="18" charset="0"/>
              </a:rPr>
              <a:t>ÂU</a:t>
            </a:r>
            <a:endParaRPr lang="en-US" sz="2800" b="1" dirty="0">
              <a:latin typeface="Times New Roman" pitchFamily="18" charset="0"/>
              <a:cs typeface="Times New Roman" pitchFamily="18" charset="0"/>
            </a:endParaRPr>
          </a:p>
        </p:txBody>
      </p:sp>
    </p:spTree>
    <p:extLst>
      <p:ext uri="{BB962C8B-B14F-4D97-AF65-F5344CB8AC3E}">
        <p14:creationId xmlns:p14="http://schemas.microsoft.com/office/powerpoint/2010/main" val="37609064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6" name="Group 5"/>
          <p:cNvGrpSpPr/>
          <p:nvPr/>
        </p:nvGrpSpPr>
        <p:grpSpPr>
          <a:xfrm>
            <a:off x="-53620" y="120683"/>
            <a:ext cx="8305800" cy="665163"/>
            <a:chOff x="-53620" y="120683"/>
            <a:chExt cx="8305800" cy="665163"/>
          </a:xfrm>
        </p:grpSpPr>
        <p:sp>
          <p:nvSpPr>
            <p:cNvPr id="7"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VÀ GIÁO </a:t>
              </a:r>
              <a:r>
                <a:rPr lang="en-US" sz="2800" b="1" dirty="0" smtClean="0">
                  <a:solidFill>
                    <a:srgbClr val="FF0000"/>
                  </a:solidFill>
                  <a:latin typeface="Times New Roman" pitchFamily="18" charset="0"/>
                  <a:cs typeface="Times New Roman" pitchFamily="18" charset="0"/>
                </a:rPr>
                <a:t>DỤC 4.0</a:t>
              </a:r>
              <a:endParaRPr lang="en-US" sz="2800" b="1" dirty="0">
                <a:solidFill>
                  <a:srgbClr val="FF0000"/>
                </a:solidFill>
                <a:latin typeface="Times New Roman" pitchFamily="18" charset="0"/>
                <a:cs typeface="Times New Roman" pitchFamily="18" charset="0"/>
              </a:endParaRPr>
            </a:p>
          </p:txBody>
        </p:sp>
        <p:grpSp>
          <p:nvGrpSpPr>
            <p:cNvPr id="8" name="Group 11"/>
            <p:cNvGrpSpPr>
              <a:grpSpLocks/>
            </p:cNvGrpSpPr>
            <p:nvPr/>
          </p:nvGrpSpPr>
          <p:grpSpPr bwMode="auto">
            <a:xfrm>
              <a:off x="-53620" y="120683"/>
              <a:ext cx="762000" cy="665163"/>
              <a:chOff x="1110" y="2656"/>
              <a:chExt cx="1549" cy="1351"/>
            </a:xfrm>
            <a:solidFill>
              <a:schemeClr val="accent1"/>
            </a:solidFill>
          </p:grpSpPr>
          <p:sp>
            <p:nvSpPr>
              <p:cNvPr id="9"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0"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1"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a:t>
                </a:r>
                <a:endParaRPr lang="en-US" sz="2800" b="1" dirty="0">
                  <a:solidFill>
                    <a:schemeClr val="bg1"/>
                  </a:solidFill>
                  <a:latin typeface="Times New Roman" pitchFamily="18" charset="0"/>
                  <a:cs typeface="Times New Roman" pitchFamily="18" charset="0"/>
                </a:endParaRPr>
              </a:p>
            </p:txBody>
          </p:sp>
        </p:grpSp>
      </p:grpSp>
      <p:pic>
        <p:nvPicPr>
          <p:cNvPr id="12" name="Picture 11" descr="Kết quả hình ảnh cho An effect analysis of industry 4.0 to higher education"/>
          <p:cNvPicPr/>
          <p:nvPr/>
        </p:nvPicPr>
        <p:blipFill>
          <a:blip r:embed="rId2">
            <a:extLst>
              <a:ext uri="{28A0092B-C50C-407E-A947-70E740481C1C}">
                <a14:useLocalDpi xmlns:a14="http://schemas.microsoft.com/office/drawing/2010/main" val="0"/>
              </a:ext>
            </a:extLst>
          </a:blip>
          <a:srcRect/>
          <a:stretch>
            <a:fillRect/>
          </a:stretch>
        </p:blipFill>
        <p:spPr bwMode="auto">
          <a:xfrm>
            <a:off x="1295400" y="735134"/>
            <a:ext cx="6400800" cy="5360866"/>
          </a:xfrm>
          <a:prstGeom prst="rect">
            <a:avLst/>
          </a:prstGeom>
          <a:noFill/>
          <a:ln>
            <a:noFill/>
          </a:ln>
        </p:spPr>
      </p:pic>
      <p:sp>
        <p:nvSpPr>
          <p:cNvPr id="2" name="Rectangle 1"/>
          <p:cNvSpPr/>
          <p:nvPr/>
        </p:nvSpPr>
        <p:spPr>
          <a:xfrm>
            <a:off x="391264" y="5928702"/>
            <a:ext cx="8584823" cy="954107"/>
          </a:xfrm>
          <a:prstGeom prst="rect">
            <a:avLst/>
          </a:prstGeom>
        </p:spPr>
        <p:txBody>
          <a:bodyPr wrap="square">
            <a:spAutoFit/>
          </a:bodyPr>
          <a:lstStyle/>
          <a:p>
            <a:pPr algn="just"/>
            <a:r>
              <a:rPr lang="vi-VN" sz="2800" b="1">
                <a:latin typeface="+mj-lt"/>
              </a:rPr>
              <a:t>Giáo dục 4.0</a:t>
            </a:r>
            <a:r>
              <a:rPr lang="vi-VN" sz="2800">
                <a:latin typeface="+mj-lt"/>
              </a:rPr>
              <a:t> là nền giáo dục được sinh ra nhằm đáp ứng cho nhu cầu thị trường nền công nghiệp 4.0</a:t>
            </a:r>
            <a:endParaRPr lang="en-US" sz="2800">
              <a:latin typeface="+mj-lt"/>
            </a:endParaRPr>
          </a:p>
        </p:txBody>
      </p:sp>
    </p:spTree>
    <p:extLst>
      <p:ext uri="{BB962C8B-B14F-4D97-AF65-F5344CB8AC3E}">
        <p14:creationId xmlns:p14="http://schemas.microsoft.com/office/powerpoint/2010/main" val="10468126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6" name="Group 5"/>
          <p:cNvGrpSpPr/>
          <p:nvPr/>
        </p:nvGrpSpPr>
        <p:grpSpPr>
          <a:xfrm>
            <a:off x="-53620" y="120683"/>
            <a:ext cx="8305800" cy="665163"/>
            <a:chOff x="-53620" y="120683"/>
            <a:chExt cx="8305800" cy="665163"/>
          </a:xfrm>
        </p:grpSpPr>
        <p:sp>
          <p:nvSpPr>
            <p:cNvPr id="7"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VÀ GIÁO DỤC 4.0</a:t>
              </a:r>
            </a:p>
          </p:txBody>
        </p:sp>
        <p:grpSp>
          <p:nvGrpSpPr>
            <p:cNvPr id="8" name="Group 11"/>
            <p:cNvGrpSpPr>
              <a:grpSpLocks/>
            </p:cNvGrpSpPr>
            <p:nvPr/>
          </p:nvGrpSpPr>
          <p:grpSpPr bwMode="auto">
            <a:xfrm>
              <a:off x="-53620" y="120683"/>
              <a:ext cx="762000" cy="665163"/>
              <a:chOff x="1110" y="2656"/>
              <a:chExt cx="1549" cy="1351"/>
            </a:xfrm>
            <a:solidFill>
              <a:schemeClr val="accent1"/>
            </a:solidFill>
          </p:grpSpPr>
          <p:sp>
            <p:nvSpPr>
              <p:cNvPr id="9"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0"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1"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III</a:t>
                </a:r>
                <a:endParaRPr lang="en-US" sz="2800" b="1" dirty="0">
                  <a:solidFill>
                    <a:schemeClr val="bg1"/>
                  </a:solidFill>
                  <a:latin typeface="Times New Roman" pitchFamily="18" charset="0"/>
                  <a:cs typeface="Times New Roman" pitchFamily="18" charset="0"/>
                </a:endParaRPr>
              </a:p>
            </p:txBody>
          </p:sp>
        </p:grpSp>
      </p:grpSp>
      <p:sp>
        <p:nvSpPr>
          <p:cNvPr id="12" name="Rectangle 11"/>
          <p:cNvSpPr/>
          <p:nvPr/>
        </p:nvSpPr>
        <p:spPr>
          <a:xfrm>
            <a:off x="0" y="1542395"/>
            <a:ext cx="9144000" cy="4401205"/>
          </a:xfrm>
          <a:prstGeom prst="rect">
            <a:avLst/>
          </a:prstGeom>
        </p:spPr>
        <p:txBody>
          <a:bodyPr wrap="square">
            <a:spAutoFit/>
          </a:bodyPr>
          <a:lstStyle/>
          <a:p>
            <a:pPr marL="457200" indent="-457200">
              <a:buFont typeface="Wingdings" pitchFamily="2" charset="2"/>
              <a:buChar char="q"/>
            </a:pPr>
            <a:r>
              <a:rPr lang="en-US" sz="2800" dirty="0" err="1" smtClean="0">
                <a:latin typeface="Times New Roman" pitchFamily="18" charset="0"/>
                <a:cs typeface="Times New Roman" pitchFamily="18" charset="0"/>
              </a:rPr>
              <a:t>Toà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thông</a:t>
            </a:r>
            <a:r>
              <a:rPr lang="en-US" sz="2800" dirty="0" smtClean="0">
                <a:latin typeface="Times New Roman" pitchFamily="18" charset="0"/>
                <a:cs typeface="Times New Roman" pitchFamily="18" charset="0"/>
              </a:rPr>
              <a:t> minh ( Smart Building).</a:t>
            </a:r>
          </a:p>
          <a:p>
            <a:pPr marL="457200" indent="-457200">
              <a:buFont typeface="Wingdings" pitchFamily="2" charset="2"/>
              <a:buChar char="q"/>
            </a:pPr>
            <a:r>
              <a:rPr lang="en-US" sz="2800" dirty="0" err="1" smtClean="0">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thông</a:t>
            </a:r>
            <a:r>
              <a:rPr lang="en-US" sz="2800" dirty="0" smtClean="0">
                <a:latin typeface="Times New Roman" pitchFamily="18" charset="0"/>
                <a:cs typeface="Times New Roman" pitchFamily="18" charset="0"/>
              </a:rPr>
              <a:t> minh(Smart Home).</a:t>
            </a:r>
          </a:p>
          <a:p>
            <a:pPr marL="457200" indent="-457200">
              <a:buFont typeface="Wingdings" pitchFamily="2" charset="2"/>
              <a:buChar char="q"/>
            </a:pPr>
            <a:r>
              <a:rPr lang="en-US" sz="2800" dirty="0" err="1" smtClean="0">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máy</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xí</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nghiệp</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thông</a:t>
            </a:r>
            <a:r>
              <a:rPr lang="en-US" sz="2800" dirty="0" smtClean="0">
                <a:latin typeface="Times New Roman" pitchFamily="18" charset="0"/>
                <a:cs typeface="Times New Roman" pitchFamily="18" charset="0"/>
              </a:rPr>
              <a:t> minh(Smart Factory).</a:t>
            </a:r>
          </a:p>
          <a:p>
            <a:pPr marL="457200" indent="-457200">
              <a:buFont typeface="Wingdings" pitchFamily="2" charset="2"/>
              <a:buChar char="q"/>
            </a:pPr>
            <a:r>
              <a:rPr lang="en-US" sz="2800" dirty="0" err="1" smtClean="0">
                <a:latin typeface="Times New Roman" pitchFamily="18" charset="0"/>
                <a:cs typeface="Times New Roman" pitchFamily="18" charset="0"/>
              </a:rPr>
              <a:t>Mạng</a:t>
            </a:r>
            <a:r>
              <a:rPr lang="en-US" sz="2800" dirty="0" smtClean="0">
                <a:latin typeface="Times New Roman" pitchFamily="18" charset="0"/>
                <a:cs typeface="Times New Roman" pitchFamily="18" charset="0"/>
              </a:rPr>
              <a:t> l</a:t>
            </a:r>
            <a:r>
              <a:rPr lang="vi-VN" sz="2800" dirty="0" smtClean="0">
                <a:latin typeface="Times New Roman" pitchFamily="18" charset="0"/>
                <a:cs typeface="Times New Roman" pitchFamily="18" charset="0"/>
              </a:rPr>
              <a:t>ướ</a:t>
            </a:r>
            <a:r>
              <a:rPr lang="en-US" sz="2800" dirty="0">
                <a:latin typeface="Times New Roman" pitchFamily="18" charset="0"/>
                <a:cs typeface="Times New Roman" pitchFamily="18" charset="0"/>
              </a:rPr>
              <a:t>i </a:t>
            </a:r>
            <a:r>
              <a:rPr lang="en-US" sz="2800" dirty="0" err="1" smtClean="0">
                <a:latin typeface="Times New Roman" pitchFamily="18" charset="0"/>
                <a:cs typeface="Times New Roman" pitchFamily="18" charset="0"/>
              </a:rPr>
              <a:t>thông</a:t>
            </a:r>
            <a:r>
              <a:rPr lang="en-US" sz="2800" dirty="0" smtClean="0">
                <a:latin typeface="Times New Roman" pitchFamily="18" charset="0"/>
                <a:cs typeface="Times New Roman" pitchFamily="18" charset="0"/>
              </a:rPr>
              <a:t> minh (Smart Grid).</a:t>
            </a:r>
          </a:p>
          <a:p>
            <a:pPr marL="457200" indent="-457200">
              <a:buFont typeface="Wingdings" pitchFamily="2" charset="2"/>
              <a:buChar char="q"/>
            </a:pPr>
            <a:r>
              <a:rPr lang="en-US" sz="2800" dirty="0" err="1" smtClean="0">
                <a:latin typeface="Times New Roman" pitchFamily="18" charset="0"/>
                <a:cs typeface="Times New Roman" pitchFamily="18" charset="0"/>
              </a:rPr>
              <a:t>Th</a:t>
            </a:r>
            <a:r>
              <a:rPr lang="vi-VN" sz="2800" dirty="0" smtClean="0">
                <a:latin typeface="Times New Roman" pitchFamily="18" charset="0"/>
                <a:cs typeface="Times New Roman" pitchFamily="18" charset="0"/>
              </a:rPr>
              <a:t>ươ</a:t>
            </a:r>
            <a:r>
              <a:rPr lang="en-US" sz="2800" dirty="0" err="1" smtClean="0">
                <a:latin typeface="Times New Roman" pitchFamily="18" charset="0"/>
                <a:cs typeface="Times New Roman" pitchFamily="18" charset="0"/>
              </a:rPr>
              <a:t>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mại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mạng</a:t>
            </a:r>
            <a:r>
              <a:rPr lang="en-US" sz="2800" dirty="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Mạng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Doanh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nghiệp</a:t>
            </a:r>
            <a:r>
              <a:rPr lang="en-US" sz="2800" dirty="0" smtClean="0">
                <a:latin typeface="Times New Roman" pitchFamily="18" charset="0"/>
                <a:cs typeface="Times New Roman" pitchFamily="18" charset="0"/>
              </a:rPr>
              <a:t>.</a:t>
            </a:r>
          </a:p>
          <a:p>
            <a:pPr marL="457200" indent="-457200">
              <a:buFont typeface="Wingdings" pitchFamily="2" charset="2"/>
              <a:buChar char="q"/>
            </a:pPr>
            <a:r>
              <a:rPr lang="en-US" sz="2800" smtClean="0">
                <a:latin typeface="Times New Roman" pitchFamily="18" charset="0"/>
                <a:cs typeface="Times New Roman" pitchFamily="18" charset="0"/>
              </a:rPr>
              <a:t>Cộng </a:t>
            </a:r>
            <a:r>
              <a:rPr lang="vi-VN" sz="2800" dirty="0" smtClean="0">
                <a:latin typeface="Times New Roman" pitchFamily="18" charset="0"/>
                <a:cs typeface="Times New Roman" pitchFamily="18" charset="0"/>
              </a:rPr>
              <a:t>đồ</a:t>
            </a:r>
            <a:r>
              <a:rPr lang="en-US" sz="2800" dirty="0" err="1" smtClean="0">
                <a:latin typeface="Times New Roman" pitchFamily="18" charset="0"/>
                <a:cs typeface="Times New Roman" pitchFamily="18" charset="0"/>
              </a:rPr>
              <a:t>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mạng</a:t>
            </a:r>
            <a:r>
              <a:rPr lang="en-US" sz="2800" dirty="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Mạng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a:t>
            </a:r>
          </a:p>
          <a:p>
            <a:pPr marL="457200" indent="-457200">
              <a:buFont typeface="Wingdings" pitchFamily="2" charset="2"/>
              <a:buChar char="q"/>
            </a:pPr>
            <a:r>
              <a:rPr lang="en-US" sz="2800" dirty="0" smtClean="0">
                <a:latin typeface="Times New Roman" pitchFamily="18" charset="0"/>
                <a:cs typeface="Times New Roman" pitchFamily="18" charset="0"/>
              </a:rPr>
              <a:t>…</a:t>
            </a:r>
          </a:p>
          <a:p>
            <a:pPr marL="457200" indent="-457200">
              <a:buFont typeface="Wingdings" pitchFamily="2" charset="2"/>
              <a:buChar char="q"/>
            </a:pPr>
            <a:endParaRPr lang="en-US" sz="2800" dirty="0" smtClean="0">
              <a:latin typeface="Times New Roman" pitchFamily="18" charset="0"/>
              <a:cs typeface="Times New Roman" pitchFamily="18" charset="0"/>
            </a:endParaRPr>
          </a:p>
          <a:p>
            <a:pPr marL="457200" indent="-457200">
              <a:buFont typeface="Wingdings" pitchFamily="2" charset="2"/>
              <a:buChar char="q"/>
            </a:pPr>
            <a:endParaRPr lang="en-US" sz="2800" dirty="0" smtClean="0">
              <a:latin typeface="Times New Roman" pitchFamily="18" charset="0"/>
              <a:cs typeface="Times New Roman" pitchFamily="18" charset="0"/>
            </a:endParaRPr>
          </a:p>
          <a:p>
            <a:pPr marL="457200" indent="-457200">
              <a:buFont typeface="Wingdings" pitchFamily="2" charset="2"/>
              <a:buChar char="q"/>
            </a:pPr>
            <a:endParaRPr lang="en-US" sz="2800" dirty="0">
              <a:latin typeface="Times New Roman" pitchFamily="18" charset="0"/>
              <a:cs typeface="Times New Roman" pitchFamily="18" charset="0"/>
            </a:endParaRPr>
          </a:p>
        </p:txBody>
      </p:sp>
      <p:sp>
        <p:nvSpPr>
          <p:cNvPr id="2" name="Rectangle 1"/>
          <p:cNvSpPr/>
          <p:nvPr/>
        </p:nvSpPr>
        <p:spPr>
          <a:xfrm>
            <a:off x="178612" y="990600"/>
            <a:ext cx="3375668" cy="523220"/>
          </a:xfrm>
          <a:prstGeom prst="rect">
            <a:avLst/>
          </a:prstGeom>
        </p:spPr>
        <p:txBody>
          <a:bodyPr wrap="none">
            <a:spAutoFit/>
          </a:bodyPr>
          <a:lstStyle/>
          <a:p>
            <a:r>
              <a:rPr lang="en-US" sz="2800" b="1" dirty="0">
                <a:solidFill>
                  <a:srgbClr val="FF0000"/>
                </a:solidFill>
                <a:latin typeface="Times New Roman" pitchFamily="18" charset="0"/>
                <a:cs typeface="Times New Roman" pitchFamily="18" charset="0"/>
              </a:rPr>
              <a:t>CÔNG NGHIỆP 4.0 </a:t>
            </a:r>
            <a:endParaRPr lang="en-US" sz="2800" dirty="0"/>
          </a:p>
        </p:txBody>
      </p:sp>
    </p:spTree>
    <p:extLst>
      <p:ext uri="{BB962C8B-B14F-4D97-AF65-F5344CB8AC3E}">
        <p14:creationId xmlns:p14="http://schemas.microsoft.com/office/powerpoint/2010/main" val="21957370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6" name="Group 5"/>
          <p:cNvGrpSpPr/>
          <p:nvPr/>
        </p:nvGrpSpPr>
        <p:grpSpPr>
          <a:xfrm>
            <a:off x="-53620" y="120683"/>
            <a:ext cx="8305800" cy="665163"/>
            <a:chOff x="-53620" y="120683"/>
            <a:chExt cx="8305800" cy="665163"/>
          </a:xfrm>
        </p:grpSpPr>
        <p:sp>
          <p:nvSpPr>
            <p:cNvPr id="7"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VÀ GIÁO DỤC 4.0</a:t>
              </a:r>
            </a:p>
          </p:txBody>
        </p:sp>
        <p:grpSp>
          <p:nvGrpSpPr>
            <p:cNvPr id="8" name="Group 11"/>
            <p:cNvGrpSpPr>
              <a:grpSpLocks/>
            </p:cNvGrpSpPr>
            <p:nvPr/>
          </p:nvGrpSpPr>
          <p:grpSpPr bwMode="auto">
            <a:xfrm>
              <a:off x="-53620" y="120683"/>
              <a:ext cx="762000" cy="665163"/>
              <a:chOff x="1110" y="2656"/>
              <a:chExt cx="1549" cy="1351"/>
            </a:xfrm>
            <a:solidFill>
              <a:schemeClr val="accent1"/>
            </a:solidFill>
          </p:grpSpPr>
          <p:sp>
            <p:nvSpPr>
              <p:cNvPr id="9"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0"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1"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III</a:t>
                </a:r>
                <a:endParaRPr lang="en-US" sz="2800" b="1" dirty="0">
                  <a:solidFill>
                    <a:schemeClr val="bg1"/>
                  </a:solidFill>
                  <a:latin typeface="Times New Roman" pitchFamily="18" charset="0"/>
                  <a:cs typeface="Times New Roman" pitchFamily="18" charset="0"/>
                </a:endParaRPr>
              </a:p>
            </p:txBody>
          </p:sp>
        </p:grpSp>
      </p:grpSp>
      <p:sp>
        <p:nvSpPr>
          <p:cNvPr id="12" name="Rectangle 11"/>
          <p:cNvSpPr/>
          <p:nvPr/>
        </p:nvSpPr>
        <p:spPr>
          <a:xfrm>
            <a:off x="0" y="1466195"/>
            <a:ext cx="5334000" cy="2246769"/>
          </a:xfrm>
          <a:prstGeom prst="rect">
            <a:avLst/>
          </a:prstGeom>
        </p:spPr>
        <p:txBody>
          <a:bodyPr wrap="square">
            <a:spAutoFit/>
          </a:bodyPr>
          <a:lstStyle/>
          <a:p>
            <a:pPr marL="457200" indent="-457200">
              <a:buFont typeface="Wingdings" pitchFamily="2" charset="2"/>
              <a:buChar char="q"/>
            </a:pPr>
            <a:r>
              <a:rPr lang="en-US" sz="2800" dirty="0" err="1" smtClean="0">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xe</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a:t>
            </a:r>
            <a:r>
              <a:rPr lang="vi-VN" sz="2800" dirty="0" smtClean="0">
                <a:latin typeface="Times New Roman" pitchFamily="18" charset="0"/>
                <a:cs typeface="Times New Roman" pitchFamily="18" charset="0"/>
              </a:rPr>
              <a:t>ườ</a:t>
            </a:r>
            <a:r>
              <a:rPr lang="en-US" sz="2800" dirty="0">
                <a:latin typeface="Times New Roman" pitchFamily="18" charset="0"/>
                <a:cs typeface="Times New Roman" pitchFamily="18" charset="0"/>
              </a:rPr>
              <a:t>i </a:t>
            </a:r>
            <a:r>
              <a:rPr lang="en-US" sz="2800" dirty="0" err="1" smtClean="0">
                <a:latin typeface="Times New Roman" pitchFamily="18" charset="0"/>
                <a:cs typeface="Times New Roman" pitchFamily="18" charset="0"/>
              </a:rPr>
              <a:t>lái</a:t>
            </a:r>
            <a:endParaRPr lang="en-US" sz="2800" dirty="0" smtClean="0">
              <a:latin typeface="Times New Roman" pitchFamily="18" charset="0"/>
              <a:cs typeface="Times New Roman" pitchFamily="18" charset="0"/>
            </a:endParaRPr>
          </a:p>
          <a:p>
            <a:pPr marL="457200" indent="-457200">
              <a:buFont typeface="Wingdings" pitchFamily="2" charset="2"/>
              <a:buChar char="q"/>
            </a:pPr>
            <a:r>
              <a:rPr lang="en-US" sz="2800" dirty="0" err="1" smtClean="0">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nghệ</a:t>
            </a:r>
            <a:r>
              <a:rPr lang="en-US" sz="2800" dirty="0" smtClean="0">
                <a:latin typeface="Times New Roman" pitchFamily="18" charset="0"/>
                <a:cs typeface="Times New Roman" pitchFamily="18" charset="0"/>
              </a:rPr>
              <a:t> in 3D.</a:t>
            </a:r>
          </a:p>
          <a:p>
            <a:pPr marL="457200" indent="-457200">
              <a:buFont typeface="Wingdings" pitchFamily="2" charset="2"/>
              <a:buChar char="q"/>
            </a:pPr>
            <a:r>
              <a:rPr lang="en-US" sz="2800" dirty="0" smtClean="0">
                <a:latin typeface="Times New Roman" pitchFamily="18" charset="0"/>
                <a:cs typeface="Times New Roman" pitchFamily="18" charset="0"/>
              </a:rPr>
              <a:t>Robots.</a:t>
            </a:r>
          </a:p>
          <a:p>
            <a:pPr marL="457200" indent="-457200">
              <a:buFont typeface="Wingdings" pitchFamily="2" charset="2"/>
              <a:buChar char="q"/>
            </a:pPr>
            <a:r>
              <a:rPr lang="en-US" sz="2800" dirty="0" err="1" smtClean="0">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mới</a:t>
            </a:r>
            <a:endParaRPr lang="en-US" sz="2800" dirty="0">
              <a:latin typeface="Times New Roman" pitchFamily="18" charset="0"/>
              <a:cs typeface="Times New Roman" pitchFamily="18" charset="0"/>
            </a:endParaRPr>
          </a:p>
          <a:p>
            <a:pPr marL="457200" indent="-457200">
              <a:buFont typeface="Wingdings" pitchFamily="2" charset="2"/>
              <a:buChar char="q"/>
            </a:pPr>
            <a:r>
              <a:rPr lang="en-US" sz="2800" dirty="0" err="1" smtClean="0">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nghệ</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học</a:t>
            </a:r>
            <a:endParaRPr lang="en-US" sz="2800" dirty="0" smtClean="0">
              <a:latin typeface="Times New Roman" pitchFamily="18" charset="0"/>
              <a:cs typeface="Times New Roman" pitchFamily="18" charset="0"/>
            </a:endParaRPr>
          </a:p>
        </p:txBody>
      </p:sp>
      <p:sp>
        <p:nvSpPr>
          <p:cNvPr id="13" name="Rectangle 12"/>
          <p:cNvSpPr/>
          <p:nvPr/>
        </p:nvSpPr>
        <p:spPr>
          <a:xfrm>
            <a:off x="178612" y="990600"/>
            <a:ext cx="2638864" cy="523220"/>
          </a:xfrm>
          <a:prstGeom prst="rect">
            <a:avLst/>
          </a:prstGeom>
        </p:spPr>
        <p:txBody>
          <a:bodyPr wrap="none">
            <a:spAutoFit/>
          </a:bodyPr>
          <a:lstStyle/>
          <a:p>
            <a:r>
              <a:rPr lang="en-US" sz="2800" b="1" dirty="0">
                <a:solidFill>
                  <a:srgbClr val="FF0000"/>
                </a:solidFill>
                <a:latin typeface="Times New Roman" pitchFamily="18" charset="0"/>
                <a:cs typeface="Times New Roman" pitchFamily="18" charset="0"/>
              </a:rPr>
              <a:t>GIÁO </a:t>
            </a:r>
            <a:r>
              <a:rPr lang="en-US" sz="2800" b="1" dirty="0" smtClean="0">
                <a:solidFill>
                  <a:srgbClr val="FF0000"/>
                </a:solidFill>
                <a:latin typeface="Times New Roman" pitchFamily="18" charset="0"/>
                <a:cs typeface="Times New Roman" pitchFamily="18" charset="0"/>
              </a:rPr>
              <a:t>DỤC 4.0 </a:t>
            </a:r>
            <a:endParaRPr lang="en-US" sz="2800" dirty="0"/>
          </a:p>
        </p:txBody>
      </p:sp>
      <p:sp>
        <p:nvSpPr>
          <p:cNvPr id="14" name="Rectangle 13"/>
          <p:cNvSpPr/>
          <p:nvPr/>
        </p:nvSpPr>
        <p:spPr>
          <a:xfrm>
            <a:off x="3429000" y="4001631"/>
            <a:ext cx="5715000" cy="1815882"/>
          </a:xfrm>
          <a:prstGeom prst="rect">
            <a:avLst/>
          </a:prstGeom>
        </p:spPr>
        <p:txBody>
          <a:bodyPr wrap="square">
            <a:spAutoFit/>
          </a:bodyPr>
          <a:lstStyle/>
          <a:p>
            <a:pPr marL="457200" indent="-457200">
              <a:buFont typeface="Wingdings" pitchFamily="2" charset="2"/>
              <a:buChar char="q"/>
            </a:pPr>
            <a:r>
              <a:rPr lang="en-US" sz="2800" dirty="0" smtClean="0">
                <a:latin typeface="Times New Roman" pitchFamily="18" charset="0"/>
                <a:cs typeface="Times New Roman" pitchFamily="18" charset="0"/>
              </a:rPr>
              <a:t>Internet of Thing (</a:t>
            </a:r>
            <a:r>
              <a:rPr lang="en-US" sz="2800" dirty="0" err="1" smtClean="0">
                <a:latin typeface="Times New Roman" pitchFamily="18" charset="0"/>
                <a:cs typeface="Times New Roman" pitchFamily="18" charset="0"/>
              </a:rPr>
              <a:t>IoT</a:t>
            </a:r>
            <a:r>
              <a:rPr lang="en-US" sz="2800" dirty="0" smtClean="0">
                <a:latin typeface="Times New Roman" pitchFamily="18" charset="0"/>
                <a:cs typeface="Times New Roman" pitchFamily="18" charset="0"/>
              </a:rPr>
              <a:t>)</a:t>
            </a:r>
          </a:p>
          <a:p>
            <a:pPr marL="457200" indent="-457200">
              <a:buFont typeface="Wingdings" pitchFamily="2" charset="2"/>
              <a:buChar char="q"/>
            </a:pPr>
            <a:r>
              <a:rPr lang="en-US" sz="2800" dirty="0" err="1" smtClean="0">
                <a:latin typeface="Times New Roman" pitchFamily="18" charset="0"/>
                <a:cs typeface="Times New Roman" pitchFamily="18" charset="0"/>
              </a:rPr>
              <a:t>Dữ</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liệu</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lớn</a:t>
            </a:r>
            <a:r>
              <a:rPr lang="en-US" sz="2800" dirty="0" smtClean="0">
                <a:latin typeface="Times New Roman" pitchFamily="18" charset="0"/>
                <a:cs typeface="Times New Roman" pitchFamily="18" charset="0"/>
              </a:rPr>
              <a:t> ( Big data)</a:t>
            </a:r>
          </a:p>
          <a:p>
            <a:pPr marL="457200" indent="-457200">
              <a:buFont typeface="Wingdings" pitchFamily="2" charset="2"/>
              <a:buChar char="q"/>
            </a:pPr>
            <a:r>
              <a:rPr lang="en-US" sz="2800" dirty="0" err="1" smtClean="0">
                <a:latin typeface="Times New Roman" pitchFamily="18" charset="0"/>
                <a:cs typeface="Times New Roman" pitchFamily="18" charset="0"/>
              </a:rPr>
              <a:t>Mạng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xã</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smtClean="0">
                <a:latin typeface="Times New Roman" pitchFamily="18" charset="0"/>
                <a:cs typeface="Times New Roman" pitchFamily="18" charset="0"/>
              </a:rPr>
              <a:t> ( Internet of people)</a:t>
            </a:r>
          </a:p>
          <a:p>
            <a:pPr marL="457200" indent="-457200">
              <a:buFont typeface="Wingdings" pitchFamily="2" charset="2"/>
              <a:buChar char="q"/>
            </a:pPr>
            <a:r>
              <a:rPr lang="en-US" sz="2800" dirty="0" err="1" smtClean="0">
                <a:latin typeface="Times New Roman" pitchFamily="18" charset="0"/>
                <a:cs typeface="Times New Roman" pitchFamily="18" charset="0"/>
              </a:rPr>
              <a:t>Mạng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dịch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vụ</a:t>
            </a:r>
            <a:r>
              <a:rPr lang="en-US" sz="2800" dirty="0" smtClean="0">
                <a:latin typeface="Times New Roman" pitchFamily="18" charset="0"/>
                <a:cs typeface="Times New Roman" pitchFamily="18" charset="0"/>
              </a:rPr>
              <a:t> (Internet of services)</a:t>
            </a:r>
          </a:p>
        </p:txBody>
      </p:sp>
      <p:sp>
        <p:nvSpPr>
          <p:cNvPr id="2" name="Right Arrow 1"/>
          <p:cNvSpPr/>
          <p:nvPr/>
        </p:nvSpPr>
        <p:spPr>
          <a:xfrm>
            <a:off x="1752600" y="4858315"/>
            <a:ext cx="1447800" cy="533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79373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Kết quả hình ảnh cho GIỚI THIỆU VỀ ĐẤT NƯỚC ĐÀI LOA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6" name="Group 5"/>
          <p:cNvGrpSpPr/>
          <p:nvPr/>
        </p:nvGrpSpPr>
        <p:grpSpPr>
          <a:xfrm>
            <a:off x="-53620" y="120683"/>
            <a:ext cx="8305800" cy="665163"/>
            <a:chOff x="-53620" y="120683"/>
            <a:chExt cx="8305800" cy="665163"/>
          </a:xfrm>
        </p:grpSpPr>
        <p:sp>
          <p:nvSpPr>
            <p:cNvPr id="7"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CÔNG NGHIỆP 4.0 VÀ GIÁO DỤC 4.0</a:t>
              </a:r>
            </a:p>
          </p:txBody>
        </p:sp>
        <p:grpSp>
          <p:nvGrpSpPr>
            <p:cNvPr id="8" name="Group 11"/>
            <p:cNvGrpSpPr>
              <a:grpSpLocks/>
            </p:cNvGrpSpPr>
            <p:nvPr/>
          </p:nvGrpSpPr>
          <p:grpSpPr bwMode="auto">
            <a:xfrm>
              <a:off x="-53620" y="120683"/>
              <a:ext cx="762000" cy="665163"/>
              <a:chOff x="1110" y="2656"/>
              <a:chExt cx="1549" cy="1351"/>
            </a:xfrm>
            <a:solidFill>
              <a:schemeClr val="accent1"/>
            </a:solidFill>
          </p:grpSpPr>
          <p:sp>
            <p:nvSpPr>
              <p:cNvPr id="9"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0"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11"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dirty="0" smtClean="0">
                    <a:solidFill>
                      <a:schemeClr val="bg1"/>
                    </a:solidFill>
                    <a:latin typeface="Times New Roman" pitchFamily="18" charset="0"/>
                    <a:cs typeface="Times New Roman" pitchFamily="18" charset="0"/>
                  </a:rPr>
                  <a:t>III</a:t>
                </a:r>
                <a:endParaRPr lang="en-US" sz="2800" b="1" dirty="0">
                  <a:solidFill>
                    <a:schemeClr val="bg1"/>
                  </a:solidFill>
                  <a:latin typeface="Times New Roman" pitchFamily="18" charset="0"/>
                  <a:cs typeface="Times New Roman" pitchFamily="18" charset="0"/>
                </a:endParaRPr>
              </a:p>
            </p:txBody>
          </p:sp>
        </p:grpSp>
      </p:grpSp>
      <p:sp>
        <p:nvSpPr>
          <p:cNvPr id="14" name="Rectangle 13"/>
          <p:cNvSpPr/>
          <p:nvPr/>
        </p:nvSpPr>
        <p:spPr>
          <a:xfrm>
            <a:off x="0" y="1026287"/>
            <a:ext cx="5715000" cy="523220"/>
          </a:xfrm>
          <a:prstGeom prst="rect">
            <a:avLst/>
          </a:prstGeom>
        </p:spPr>
        <p:txBody>
          <a:bodyPr wrap="square">
            <a:spAutoFit/>
          </a:bodyPr>
          <a:lstStyle/>
          <a:p>
            <a:pPr marL="457200" indent="-457200">
              <a:buFont typeface="Wingdings" pitchFamily="2" charset="2"/>
              <a:buChar char="q"/>
            </a:pPr>
            <a:r>
              <a:rPr lang="en-US" sz="2800" dirty="0" smtClean="0">
                <a:latin typeface="Times New Roman" pitchFamily="18" charset="0"/>
                <a:cs typeface="Times New Roman" pitchFamily="18" charset="0"/>
              </a:rPr>
              <a:t>Internet of Thing (</a:t>
            </a:r>
            <a:r>
              <a:rPr lang="en-US" sz="2800" dirty="0" err="1" smtClean="0">
                <a:latin typeface="Times New Roman" pitchFamily="18" charset="0"/>
                <a:cs typeface="Times New Roman" pitchFamily="18" charset="0"/>
              </a:rPr>
              <a:t>IoT</a:t>
            </a:r>
            <a:r>
              <a:rPr lang="en-US" sz="2800" dirty="0" smtClean="0">
                <a:latin typeface="Times New Roman" pitchFamily="18" charset="0"/>
                <a:cs typeface="Times New Roman" pitchFamily="18" charset="0"/>
              </a:rPr>
              <a:t>)</a:t>
            </a:r>
          </a:p>
        </p:txBody>
      </p:sp>
      <p:sp>
        <p:nvSpPr>
          <p:cNvPr id="2" name="Right Arrow 1">
            <a:hlinkClick r:id="rId2" action="ppaction://hlinkfile"/>
          </p:cNvPr>
          <p:cNvSpPr/>
          <p:nvPr/>
        </p:nvSpPr>
        <p:spPr>
          <a:xfrm>
            <a:off x="4038600" y="1143000"/>
            <a:ext cx="1447800" cy="3617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utoShape 2" descr="Kết quả hình ảnh cho internet of thing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1634313"/>
            <a:ext cx="5791200" cy="434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208137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525963"/>
          </a:xfrm>
        </p:spPr>
        <p:txBody>
          <a:bodyPr>
            <a:normAutofit/>
          </a:bodyPr>
          <a:lstStyle/>
          <a:p>
            <a:pPr algn="just"/>
            <a:r>
              <a:rPr lang="en-US"/>
              <a:t>Một là: Đổi mới về cơ chế chính </a:t>
            </a:r>
            <a:r>
              <a:rPr lang="en-US" smtClean="0"/>
              <a:t>sách</a:t>
            </a:r>
          </a:p>
          <a:p>
            <a:pPr algn="just">
              <a:buFontTx/>
              <a:buChar char="-"/>
            </a:pPr>
            <a:r>
              <a:rPr lang="en-US" smtClean="0"/>
              <a:t>Hoàn </a:t>
            </a:r>
            <a:r>
              <a:rPr lang="en-US"/>
              <a:t>thiện các cơ chế chính </a:t>
            </a:r>
            <a:r>
              <a:rPr lang="en-US" smtClean="0"/>
              <a:t>sách </a:t>
            </a:r>
            <a:r>
              <a:rPr lang="en-US"/>
              <a:t>phù hợp </a:t>
            </a:r>
            <a:r>
              <a:rPr lang="en-US" smtClean="0"/>
              <a:t>với </a:t>
            </a:r>
            <a:r>
              <a:rPr lang="en-US"/>
              <a:t>đội ngũ nhà </a:t>
            </a:r>
            <a:r>
              <a:rPr lang="en-US" smtClean="0"/>
              <a:t>giáo như </a:t>
            </a:r>
            <a:r>
              <a:rPr lang="en-US"/>
              <a:t>chuyên môn, nghiệp vụ và kỹ năng sư phạm, kỹ năng ứng dụng CNTT trong thiết kế bài </a:t>
            </a:r>
            <a:r>
              <a:rPr lang="en-US" smtClean="0"/>
              <a:t>giảng, </a:t>
            </a:r>
            <a:r>
              <a:rPr lang="en-US"/>
              <a:t>tiền </a:t>
            </a:r>
            <a:r>
              <a:rPr lang="en-US" smtClean="0"/>
              <a:t>lương.</a:t>
            </a:r>
          </a:p>
          <a:p>
            <a:pPr algn="just">
              <a:buFontTx/>
              <a:buChar char="-"/>
            </a:pPr>
            <a:r>
              <a:rPr lang="en-US"/>
              <a:t>Tăng cường tính tự </a:t>
            </a:r>
            <a:r>
              <a:rPr lang="en-US" smtClean="0"/>
              <a:t>chủ </a:t>
            </a:r>
            <a:r>
              <a:rPr lang="en-US"/>
              <a:t>trong hoạt động đào tạo và quản trị nhà </a:t>
            </a:r>
            <a:r>
              <a:rPr lang="en-US" smtClean="0"/>
              <a:t>trường </a:t>
            </a:r>
            <a:r>
              <a:rPr lang="en-US"/>
              <a:t>nhằm tạo sự linh hoạt thích ứng với sự thay đổi của khoa học công nghệ và yêu cầu của thị trường lao động</a:t>
            </a:r>
            <a:r>
              <a:rPr lang="en-US" smtClean="0"/>
              <a:t>.</a:t>
            </a:r>
          </a:p>
          <a:p>
            <a:pPr>
              <a:buFontTx/>
              <a:buChar char="-"/>
            </a:pPr>
            <a:endParaRPr lang="en-US"/>
          </a:p>
        </p:txBody>
      </p:sp>
      <p:grpSp>
        <p:nvGrpSpPr>
          <p:cNvPr id="4" name="Group 3"/>
          <p:cNvGrpSpPr/>
          <p:nvPr/>
        </p:nvGrpSpPr>
        <p:grpSpPr>
          <a:xfrm>
            <a:off x="-53620" y="120683"/>
            <a:ext cx="8305800" cy="665163"/>
            <a:chOff x="-53620" y="120683"/>
            <a:chExt cx="8305800" cy="665163"/>
          </a:xfrm>
        </p:grpSpPr>
        <p:sp>
          <p:nvSpPr>
            <p:cNvPr id="5"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smtClean="0">
                  <a:solidFill>
                    <a:srgbClr val="FF0000"/>
                  </a:solidFill>
                  <a:latin typeface="Times New Roman" pitchFamily="18" charset="0"/>
                  <a:cs typeface="Times New Roman" pitchFamily="18" charset="0"/>
                </a:rPr>
                <a:t>CÁC GIẢI PHÁP</a:t>
              </a:r>
              <a:endParaRPr lang="en-US" sz="2800" b="1" dirty="0">
                <a:solidFill>
                  <a:srgbClr val="FF0000"/>
                </a:solidFill>
                <a:latin typeface="Times New Roman" pitchFamily="18" charset="0"/>
                <a:cs typeface="Times New Roman" pitchFamily="18" charset="0"/>
              </a:endParaRPr>
            </a:p>
          </p:txBody>
        </p:sp>
        <p:grpSp>
          <p:nvGrpSpPr>
            <p:cNvPr id="6" name="Group 11"/>
            <p:cNvGrpSpPr>
              <a:grpSpLocks/>
            </p:cNvGrpSpPr>
            <p:nvPr/>
          </p:nvGrpSpPr>
          <p:grpSpPr bwMode="auto">
            <a:xfrm>
              <a:off x="-53620" y="120683"/>
              <a:ext cx="762000" cy="665163"/>
              <a:chOff x="1110" y="2656"/>
              <a:chExt cx="1549" cy="1351"/>
            </a:xfrm>
            <a:solidFill>
              <a:schemeClr val="accent1"/>
            </a:solidFill>
          </p:grpSpPr>
          <p:sp>
            <p:nvSpPr>
              <p:cNvPr id="7"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8"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9"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smtClean="0">
                    <a:solidFill>
                      <a:schemeClr val="bg1"/>
                    </a:solidFill>
                    <a:latin typeface="Times New Roman" pitchFamily="18" charset="0"/>
                    <a:cs typeface="Times New Roman" pitchFamily="18" charset="0"/>
                  </a:rPr>
                  <a:t>IV</a:t>
                </a:r>
                <a:endParaRPr lang="en-US" sz="2800" b="1" dirty="0">
                  <a:solidFill>
                    <a:schemeClr val="bg1"/>
                  </a:solidFill>
                  <a:latin typeface="Times New Roman" pitchFamily="18" charset="0"/>
                  <a:cs typeface="Times New Roman" pitchFamily="18" charset="0"/>
                </a:endParaRPr>
              </a:p>
            </p:txBody>
          </p:sp>
        </p:grpSp>
      </p:grpSp>
    </p:spTree>
    <p:extLst>
      <p:ext uri="{BB962C8B-B14F-4D97-AF65-F5344CB8AC3E}">
        <p14:creationId xmlns:p14="http://schemas.microsoft.com/office/powerpoint/2010/main" val="35887395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457200"/>
            <a:ext cx="8229600" cy="5867400"/>
          </a:xfrm>
        </p:spPr>
        <p:txBody>
          <a:bodyPr/>
          <a:lstStyle/>
          <a:p>
            <a:pPr algn="just"/>
            <a:r>
              <a:rPr lang="en-US"/>
              <a:t>Hai là: Ứng dụng CNTT trong quản lý</a:t>
            </a:r>
          </a:p>
          <a:p>
            <a:pPr algn="just">
              <a:buFontTx/>
              <a:buChar char="-"/>
            </a:pPr>
            <a:r>
              <a:rPr lang="en-US" smtClean="0"/>
              <a:t>Ứng </a:t>
            </a:r>
            <a:r>
              <a:rPr lang="en-US"/>
              <a:t>dụng mạnh mẽ CNTT trong công tác quản lý </a:t>
            </a:r>
            <a:r>
              <a:rPr lang="en-US" smtClean="0"/>
              <a:t>GDNN.</a:t>
            </a:r>
          </a:p>
          <a:p>
            <a:pPr algn="just">
              <a:buFontTx/>
              <a:buChar char="-"/>
            </a:pPr>
            <a:r>
              <a:rPr lang="en-US"/>
              <a:t>Hiện đại hóa hạ tầng công nghệ thông tin trong toàn bộ hệ thống để phục vụ công tác quản lý và điều </a:t>
            </a:r>
            <a:r>
              <a:rPr lang="en-US" smtClean="0"/>
              <a:t>hành.</a:t>
            </a:r>
          </a:p>
          <a:p>
            <a:pPr algn="just">
              <a:buFontTx/>
              <a:buChar char="-"/>
            </a:pPr>
            <a:r>
              <a:rPr lang="en-US"/>
              <a:t>Xây dựng thư viện điện tử, hệ thống đào tạo trực </a:t>
            </a:r>
            <a:r>
              <a:rPr lang="en-US" smtClean="0"/>
              <a:t>tuyến.</a:t>
            </a:r>
          </a:p>
          <a:p>
            <a:pPr algn="just">
              <a:buFontTx/>
              <a:buChar char="-"/>
            </a:pPr>
            <a:r>
              <a:rPr lang="en-US"/>
              <a:t>Triển khai các hoạt động dự báo nhu cầu nhân lực và nhu cầu đào tạo </a:t>
            </a:r>
          </a:p>
        </p:txBody>
      </p:sp>
    </p:spTree>
    <p:extLst>
      <p:ext uri="{BB962C8B-B14F-4D97-AF65-F5344CB8AC3E}">
        <p14:creationId xmlns:p14="http://schemas.microsoft.com/office/powerpoint/2010/main" val="186147934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4525963"/>
          </a:xfrm>
        </p:spPr>
        <p:txBody>
          <a:bodyPr/>
          <a:lstStyle/>
          <a:p>
            <a:pPr algn="just"/>
            <a:r>
              <a:rPr lang="en-US"/>
              <a:t>Ba là: Đổi mới hoạt động đào tạo</a:t>
            </a:r>
          </a:p>
          <a:p>
            <a:pPr algn="just">
              <a:buFontTx/>
              <a:buChar char="-"/>
            </a:pPr>
            <a:r>
              <a:rPr lang="en-US" smtClean="0"/>
              <a:t>Chương </a:t>
            </a:r>
            <a:r>
              <a:rPr lang="en-US"/>
              <a:t>trình đào tạo phải được thiết kế linh hoạt, </a:t>
            </a:r>
            <a:r>
              <a:rPr lang="en-US" smtClean="0"/>
              <a:t>đáp </a:t>
            </a:r>
            <a:r>
              <a:rPr lang="en-US"/>
              <a:t>ứng chuẩn đầu ra của </a:t>
            </a:r>
            <a:r>
              <a:rPr lang="en-US" smtClean="0"/>
              <a:t>nghề.</a:t>
            </a:r>
          </a:p>
          <a:p>
            <a:pPr algn="just">
              <a:buFontTx/>
              <a:buChar char="-"/>
            </a:pPr>
            <a:r>
              <a:rPr lang="en-US" smtClean="0"/>
              <a:t>Phương pháp </a:t>
            </a:r>
            <a:r>
              <a:rPr lang="en-US"/>
              <a:t>đào tạo cần phải thay đổi trên cơ sở lấy người học làm trung tâm và sự ứng dụng CNTT trong thiết kế bài giảng và truyền đạt bài </a:t>
            </a:r>
            <a:r>
              <a:rPr lang="en-US" smtClean="0"/>
              <a:t>giảng. Đổi mới </a:t>
            </a:r>
            <a:r>
              <a:rPr lang="en-US"/>
              <a:t>về hình thức và phương pháp thi, kiểm </a:t>
            </a:r>
            <a:r>
              <a:rPr lang="en-US" smtClean="0"/>
              <a:t>tra.</a:t>
            </a:r>
            <a:endParaRPr lang="en-US"/>
          </a:p>
        </p:txBody>
      </p:sp>
    </p:spTree>
    <p:extLst>
      <p:ext uri="{BB962C8B-B14F-4D97-AF65-F5344CB8AC3E}">
        <p14:creationId xmlns:p14="http://schemas.microsoft.com/office/powerpoint/2010/main" val="9066360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81000"/>
            <a:ext cx="8229600" cy="4525963"/>
          </a:xfrm>
        </p:spPr>
        <p:txBody>
          <a:bodyPr>
            <a:normAutofit/>
          </a:bodyPr>
          <a:lstStyle/>
          <a:p>
            <a:pPr algn="just"/>
            <a:r>
              <a:rPr lang="en-US"/>
              <a:t>Bốn là: Nâng cao năng lực và chất lượng của đội ngũ giáo viên </a:t>
            </a:r>
            <a:r>
              <a:rPr lang="en-US" smtClean="0"/>
              <a:t>GDNN</a:t>
            </a:r>
          </a:p>
          <a:p>
            <a:pPr algn="just">
              <a:buFontTx/>
              <a:buChar char="-"/>
            </a:pPr>
            <a:r>
              <a:rPr lang="en-US" smtClean="0"/>
              <a:t>Đội ngũ </a:t>
            </a:r>
            <a:r>
              <a:rPr lang="en-US"/>
              <a:t>giáo viên GDNN phải có những năng lực </a:t>
            </a:r>
            <a:r>
              <a:rPr lang="en-US" smtClean="0"/>
              <a:t>mới</a:t>
            </a:r>
            <a:r>
              <a:rPr lang="en-US"/>
              <a:t>, năng lực sáng </a:t>
            </a:r>
            <a:r>
              <a:rPr lang="en-US" smtClean="0"/>
              <a:t>tạo.</a:t>
            </a:r>
          </a:p>
          <a:p>
            <a:pPr algn="just">
              <a:buFontTx/>
              <a:buChar char="-"/>
            </a:pPr>
            <a:r>
              <a:rPr lang="en-US" smtClean="0"/>
              <a:t>Đổi </a:t>
            </a:r>
            <a:r>
              <a:rPr lang="en-US"/>
              <a:t>mới chương trình, tài liệu đào tạo, bồi dưỡng nhà giáo về nghiệp vụ sư phạm, kỹ năng </a:t>
            </a:r>
            <a:r>
              <a:rPr lang="en-US" smtClean="0"/>
              <a:t>nghề </a:t>
            </a:r>
            <a:r>
              <a:rPr lang="en-US"/>
              <a:t>và những kỹ năng mềm cần thiết </a:t>
            </a:r>
            <a:r>
              <a:rPr lang="en-US" smtClean="0"/>
              <a:t>khác.</a:t>
            </a:r>
          </a:p>
          <a:p>
            <a:pPr algn="just">
              <a:buFontTx/>
              <a:buChar char="-"/>
            </a:pPr>
            <a:r>
              <a:rPr lang="en-US"/>
              <a:t>Thường xuyên tổ chức đào tạo, bồi dưỡng nghiệp vụ sư phạm và kỹ năng nghề cho đội ngũ giáo </a:t>
            </a:r>
            <a:r>
              <a:rPr lang="en-US" smtClean="0"/>
              <a:t>viên.</a:t>
            </a:r>
            <a:endParaRPr lang="en-US"/>
          </a:p>
        </p:txBody>
      </p:sp>
    </p:spTree>
    <p:extLst>
      <p:ext uri="{BB962C8B-B14F-4D97-AF65-F5344CB8AC3E}">
        <p14:creationId xmlns:p14="http://schemas.microsoft.com/office/powerpoint/2010/main" val="37430744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457200"/>
            <a:ext cx="8229600" cy="4525963"/>
          </a:xfrm>
        </p:spPr>
        <p:txBody>
          <a:bodyPr/>
          <a:lstStyle/>
          <a:p>
            <a:pPr algn="just"/>
            <a:r>
              <a:rPr lang="en-US"/>
              <a:t>Năm là: Phát triển đào tạo tại doanh nghiệp và gắn kết với doanh nghiêp trong hoạt động đào tạo.</a:t>
            </a:r>
          </a:p>
          <a:p>
            <a:pPr algn="just"/>
            <a:r>
              <a:rPr lang="en-US"/>
              <a:t>Sáu là: Đẩy mạnh hoạt động nghiên cứu khoa học, chuyển giao công </a:t>
            </a:r>
            <a:r>
              <a:rPr lang="en-US" smtClean="0"/>
              <a:t>nghệ.</a:t>
            </a:r>
            <a:endParaRPr lang="en-US"/>
          </a:p>
          <a:p>
            <a:pPr algn="just"/>
            <a:r>
              <a:rPr lang="en-US"/>
              <a:t>Bảy là: Tăng cường hợp tác quốc tế trong lĩnh vực </a:t>
            </a:r>
            <a:r>
              <a:rPr lang="en-US" smtClean="0"/>
              <a:t>GDNN.</a:t>
            </a:r>
            <a:endParaRPr lang="en-US"/>
          </a:p>
          <a:p>
            <a:endParaRPr lang="en-US"/>
          </a:p>
        </p:txBody>
      </p:sp>
    </p:spTree>
    <p:extLst>
      <p:ext uri="{BB962C8B-B14F-4D97-AF65-F5344CB8AC3E}">
        <p14:creationId xmlns:p14="http://schemas.microsoft.com/office/powerpoint/2010/main" val="406294346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3620" y="120683"/>
            <a:ext cx="8305800" cy="665163"/>
            <a:chOff x="-53620" y="120683"/>
            <a:chExt cx="8305800" cy="665163"/>
          </a:xfrm>
        </p:grpSpPr>
        <p:sp>
          <p:nvSpPr>
            <p:cNvPr id="5" name="Content Placeholder 2"/>
            <p:cNvSpPr txBox="1">
              <a:spLocks/>
            </p:cNvSpPr>
            <p:nvPr/>
          </p:nvSpPr>
          <p:spPr>
            <a:xfrm>
              <a:off x="708380" y="152400"/>
              <a:ext cx="7543800" cy="62739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b="1" dirty="0">
                  <a:solidFill>
                    <a:srgbClr val="FF0000"/>
                  </a:solidFill>
                  <a:latin typeface="Times New Roman" pitchFamily="18" charset="0"/>
                  <a:cs typeface="Times New Roman" pitchFamily="18" charset="0"/>
                </a:rPr>
                <a:t>KẾT </a:t>
              </a:r>
              <a:r>
                <a:rPr lang="en-US" sz="2800" b="1" dirty="0" smtClean="0">
                  <a:solidFill>
                    <a:srgbClr val="FF0000"/>
                  </a:solidFill>
                  <a:latin typeface="Times New Roman" pitchFamily="18" charset="0"/>
                  <a:cs typeface="Times New Roman" pitchFamily="18" charset="0"/>
                </a:rPr>
                <a:t>LUẬN</a:t>
              </a:r>
              <a:endParaRPr lang="en-US" sz="2800" b="1" dirty="0">
                <a:solidFill>
                  <a:srgbClr val="FF0000"/>
                </a:solidFill>
                <a:latin typeface="Times New Roman" pitchFamily="18" charset="0"/>
                <a:cs typeface="Times New Roman" pitchFamily="18" charset="0"/>
              </a:endParaRPr>
            </a:p>
          </p:txBody>
        </p:sp>
        <p:grpSp>
          <p:nvGrpSpPr>
            <p:cNvPr id="6" name="Group 11"/>
            <p:cNvGrpSpPr>
              <a:grpSpLocks/>
            </p:cNvGrpSpPr>
            <p:nvPr/>
          </p:nvGrpSpPr>
          <p:grpSpPr bwMode="auto">
            <a:xfrm>
              <a:off x="-53620" y="120683"/>
              <a:ext cx="762000" cy="665163"/>
              <a:chOff x="1110" y="2656"/>
              <a:chExt cx="1549" cy="1351"/>
            </a:xfrm>
            <a:solidFill>
              <a:schemeClr val="accent1"/>
            </a:solidFill>
          </p:grpSpPr>
          <p:sp>
            <p:nvSpPr>
              <p:cNvPr id="7" name="AutoShape 12"/>
              <p:cNvSpPr>
                <a:spLocks noChangeArrowheads="1"/>
              </p:cNvSpPr>
              <p:nvPr/>
            </p:nvSpPr>
            <p:spPr bwMode="gray">
              <a:xfrm>
                <a:off x="1123" y="2679"/>
                <a:ext cx="1536" cy="1328"/>
              </a:xfrm>
              <a:prstGeom prst="hexagon">
                <a:avLst>
                  <a:gd name="adj" fmla="val 28916"/>
                  <a:gd name="vf" fmla="val 115470"/>
                </a:avLst>
              </a:prstGeom>
              <a:grpFill/>
              <a:ln w="9525">
                <a:no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8" name="AutoShape 13"/>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a:effectLst/>
            </p:spPr>
            <p:txBody>
              <a:bodyPr wrap="none" anchor="ctr"/>
              <a:lstStyle/>
              <a:p>
                <a:endParaRPr lang="en-US">
                  <a:solidFill>
                    <a:srgbClr val="FF0000"/>
                  </a:solidFill>
                  <a:latin typeface="Times New Roman" pitchFamily="18" charset="0"/>
                  <a:cs typeface="Times New Roman" pitchFamily="18" charset="0"/>
                </a:endParaRPr>
              </a:p>
            </p:txBody>
          </p:sp>
          <p:sp>
            <p:nvSpPr>
              <p:cNvPr id="9" name="AutoShape 14"/>
              <p:cNvSpPr>
                <a:spLocks noChangeArrowheads="1"/>
              </p:cNvSpPr>
              <p:nvPr/>
            </p:nvSpPr>
            <p:spPr bwMode="gray">
              <a:xfrm>
                <a:off x="1200" y="2736"/>
                <a:ext cx="1350" cy="1168"/>
              </a:xfrm>
              <a:prstGeom prst="hexagon">
                <a:avLst>
                  <a:gd name="adj" fmla="val 28896"/>
                  <a:gd name="vf" fmla="val 115470"/>
                </a:avLst>
              </a:prstGeom>
              <a:grpFill/>
              <a:ln w="9525">
                <a:solidFill>
                  <a:schemeClr val="tx1"/>
                </a:solidFill>
                <a:miter lim="800000"/>
                <a:headEnd/>
                <a:tailEnd/>
              </a:ln>
              <a:effectLst/>
            </p:spPr>
            <p:txBody>
              <a:bodyPr wrap="none" anchor="ctr"/>
              <a:lstStyle/>
              <a:p>
                <a:pPr algn="ctr"/>
                <a:r>
                  <a:rPr lang="en-US" sz="2800" b="1" smtClean="0">
                    <a:solidFill>
                      <a:schemeClr val="bg1"/>
                    </a:solidFill>
                    <a:latin typeface="Times New Roman" pitchFamily="18" charset="0"/>
                    <a:cs typeface="Times New Roman" pitchFamily="18" charset="0"/>
                  </a:rPr>
                  <a:t>V</a:t>
                </a:r>
                <a:endParaRPr lang="en-US" sz="2800" b="1" dirty="0">
                  <a:solidFill>
                    <a:schemeClr val="bg1"/>
                  </a:solidFill>
                  <a:latin typeface="Times New Roman" pitchFamily="18" charset="0"/>
                  <a:cs typeface="Times New Roman" pitchFamily="18" charset="0"/>
                </a:endParaRPr>
              </a:p>
            </p:txBody>
          </p:sp>
        </p:grpSp>
      </p:grpSp>
      <p:sp>
        <p:nvSpPr>
          <p:cNvPr id="10" name="Rectangle 9"/>
          <p:cNvSpPr/>
          <p:nvPr/>
        </p:nvSpPr>
        <p:spPr>
          <a:xfrm>
            <a:off x="0" y="990600"/>
            <a:ext cx="9067800" cy="5693866"/>
          </a:xfrm>
          <a:prstGeom prst="rect">
            <a:avLst/>
          </a:prstGeom>
        </p:spPr>
        <p:txBody>
          <a:bodyPr wrap="square">
            <a:spAutoFit/>
          </a:bodyPr>
          <a:lstStyle/>
          <a:p>
            <a:pPr marL="457200" indent="-457200" algn="just">
              <a:buFont typeface="Wingdings" pitchFamily="2" charset="2"/>
              <a:buChar char="q"/>
            </a:pPr>
            <a:r>
              <a:rPr lang="en-US" sz="2800" dirty="0" err="1" smtClean="0">
                <a:latin typeface="Times New Roman" pitchFamily="18" charset="0"/>
                <a:cs typeface="Times New Roman" pitchFamily="18" charset="0"/>
              </a:rPr>
              <a:t>Cuộc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công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nghiệp</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4.0 </a:t>
            </a:r>
            <a:r>
              <a:rPr lang="en-US" sz="2800" dirty="0" err="1" smtClean="0">
                <a:latin typeface="Times New Roman" pitchFamily="18" charset="0"/>
                <a:cs typeface="Times New Roman" pitchFamily="18" charset="0"/>
              </a:rPr>
              <a:t>sẽ</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ảnh</a:t>
            </a:r>
            <a:r>
              <a:rPr lang="en-US" sz="2800" dirty="0" smtClean="0">
                <a:latin typeface="Times New Roman" pitchFamily="18" charset="0"/>
                <a:cs typeface="Times New Roman" pitchFamily="18" charset="0"/>
              </a:rPr>
              <a:t> h</a:t>
            </a:r>
            <a:r>
              <a:rPr lang="vi-VN" sz="2800" dirty="0" smtClean="0">
                <a:latin typeface="Times New Roman" pitchFamily="18" charset="0"/>
                <a:cs typeface="Times New Roman" pitchFamily="18" charset="0"/>
              </a:rPr>
              <a:t>ưở</a:t>
            </a:r>
            <a:r>
              <a:rPr lang="en-US" sz="2800" dirty="0" err="1" smtClean="0">
                <a:latin typeface="Times New Roman" pitchFamily="18" charset="0"/>
                <a:cs typeface="Times New Roman" pitchFamily="18" charset="0"/>
              </a:rPr>
              <a:t>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rất</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lớn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đế</a:t>
            </a:r>
            <a:r>
              <a:rPr lang="en-US" sz="2800" dirty="0">
                <a:latin typeface="Times New Roman" pitchFamily="18" charset="0"/>
                <a:cs typeface="Times New Roman" pitchFamily="18" charset="0"/>
              </a:rPr>
              <a:t>n </a:t>
            </a:r>
            <a:r>
              <a:rPr lang="en-US" sz="2800" dirty="0" err="1" smtClean="0">
                <a:latin typeface="Times New Roman" pitchFamily="18" charset="0"/>
                <a:cs typeface="Times New Roman" pitchFamily="18" charset="0"/>
              </a:rPr>
              <a:t>nền</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r>
              <a:rPr lang="en-US" sz="2800" dirty="0" smtClean="0">
                <a:latin typeface="Times New Roman" pitchFamily="18" charset="0"/>
                <a:cs typeface="Times New Roman" pitchFamily="18" charset="0"/>
              </a:rPr>
              <a:t> 4.0.</a:t>
            </a:r>
          </a:p>
          <a:p>
            <a:pPr marL="457200" indent="-457200" algn="just">
              <a:buFont typeface="Wingdings" pitchFamily="2" charset="2"/>
              <a:buChar char="q"/>
            </a:pPr>
            <a:r>
              <a:rPr lang="en-US" sz="2800" dirty="0" err="1" smtClean="0">
                <a:latin typeface="Times New Roman" pitchFamily="18" charset="0"/>
                <a:cs typeface="Times New Roman" pitchFamily="18" charset="0"/>
              </a:rPr>
              <a:t>Đây</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c</a:t>
            </a:r>
            <a:r>
              <a:rPr lang="vi-VN" sz="2800" dirty="0" smtClean="0">
                <a:latin typeface="Times New Roman" pitchFamily="18" charset="0"/>
                <a:cs typeface="Times New Roman" pitchFamily="18" charset="0"/>
              </a:rPr>
              <a:t>ơ</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hội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cũng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thách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lớn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môi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a:t>
            </a:r>
            <a:r>
              <a:rPr lang="vi-VN" sz="2800" dirty="0" smtClean="0">
                <a:latin typeface="Times New Roman" pitchFamily="18" charset="0"/>
                <a:cs typeface="Times New Roman" pitchFamily="18" charset="0"/>
              </a:rPr>
              <a:t>ườ</a:t>
            </a:r>
            <a:r>
              <a:rPr lang="en-US" sz="2800" dirty="0" err="1" smtClean="0">
                <a:latin typeface="Times New Roman" pitchFamily="18" charset="0"/>
                <a:cs typeface="Times New Roman" pitchFamily="18" charset="0"/>
              </a:rPr>
              <a:t>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dục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đà</a:t>
            </a:r>
            <a:r>
              <a:rPr lang="en-US" sz="2800" dirty="0">
                <a:latin typeface="Times New Roman" pitchFamily="18" charset="0"/>
                <a:cs typeface="Times New Roman" pitchFamily="18" charset="0"/>
              </a:rPr>
              <a:t>o </a:t>
            </a:r>
            <a:r>
              <a:rPr lang="en-US" sz="2800" dirty="0" err="1" smtClean="0">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a:t>
            </a:r>
            <a:r>
              <a:rPr lang="en-US" sz="2800" dirty="0" err="1" smtClean="0">
                <a:latin typeface="Times New Roman" pitchFamily="18" charset="0"/>
                <a:cs typeface="Times New Roman" pitchFamily="18" charset="0"/>
              </a:rPr>
              <a:t>iều</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kiện</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tiền</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đề</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khởi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nghiệp</a:t>
            </a:r>
            <a:r>
              <a:rPr lang="en-US" sz="2800" dirty="0" smtClean="0">
                <a:latin typeface="Times New Roman" pitchFamily="18" charset="0"/>
                <a:cs typeface="Times New Roman" pitchFamily="18" charset="0"/>
              </a:rPr>
              <a:t> ( Start up).</a:t>
            </a:r>
            <a:endParaRPr lang="en-US" sz="2800" dirty="0">
              <a:latin typeface="Times New Roman" pitchFamily="18" charset="0"/>
              <a:cs typeface="Times New Roman" pitchFamily="18" charset="0"/>
            </a:endParaRPr>
          </a:p>
          <a:p>
            <a:pPr marL="457200" indent="-457200" algn="just">
              <a:buFont typeface="Wingdings" pitchFamily="2" charset="2"/>
              <a:buChar char="q"/>
            </a:pP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kết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hợp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giữa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ảo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này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gây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ảnh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hưởng</a:t>
            </a:r>
            <a:r>
              <a:rPr lang="en-US" sz="2800" dirty="0">
                <a:latin typeface="Times New Roman" pitchFamily="18" charset="0"/>
                <a:cs typeface="Times New Roman" pitchFamily="18" charset="0"/>
              </a:rPr>
              <a:t> to </a:t>
            </a:r>
            <a:r>
              <a:rPr lang="en-US" sz="2800" dirty="0" err="1">
                <a:latin typeface="Times New Roman" pitchFamily="18" charset="0"/>
                <a:cs typeface="Times New Roman" pitchFamily="18" charset="0"/>
              </a:rPr>
              <a:t>lớn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mọi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luật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mọi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nền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mọi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đồng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thời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ý </a:t>
            </a:r>
            <a:r>
              <a:rPr lang="en-US" sz="2800" dirty="0" err="1">
                <a:latin typeface="Times New Roman" pitchFamily="18" charset="0"/>
                <a:cs typeface="Times New Roman" pitchFamily="18" charset="0"/>
              </a:rPr>
              <a:t>niệm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chúng</a:t>
            </a:r>
            <a:r>
              <a:rPr lang="en-US" sz="2800" dirty="0">
                <a:latin typeface="Times New Roman" pitchFamily="18" charset="0"/>
                <a:cs typeface="Times New Roman" pitchFamily="18" charset="0"/>
              </a:rPr>
              <a:t> ta </a:t>
            </a:r>
            <a:r>
              <a:rPr lang="en-US" sz="2800" dirty="0" err="1">
                <a:latin typeface="Times New Roman" pitchFamily="18" charset="0"/>
                <a:cs typeface="Times New Roman" pitchFamily="18" charset="0"/>
              </a:rPr>
              <a:t>về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trò</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con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a:t>
            </a:r>
          </a:p>
          <a:p>
            <a:pPr marL="457200" indent="-457200" algn="just">
              <a:buFont typeface="Wingdings" pitchFamily="2" charset="2"/>
              <a:buChar char="q"/>
            </a:pPr>
            <a:r>
              <a:rPr lang="en-US" sz="2800" dirty="0" err="1" smtClean="0">
                <a:latin typeface="Times New Roman" pitchFamily="18" charset="0"/>
                <a:cs typeface="Times New Roman" pitchFamily="18" charset="0"/>
              </a:rPr>
              <a:t>Để</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nhập</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đượ</a:t>
            </a:r>
            <a:r>
              <a:rPr lang="en-US" sz="2800" dirty="0">
                <a:latin typeface="Times New Roman" pitchFamily="18" charset="0"/>
                <a:cs typeface="Times New Roman" pitchFamily="18" charset="0"/>
              </a:rPr>
              <a:t>c </a:t>
            </a:r>
            <a:r>
              <a:rPr lang="en-US" sz="2800" dirty="0" err="1" smtClean="0">
                <a:latin typeface="Times New Roman" pitchFamily="18" charset="0"/>
                <a:cs typeface="Times New Roman" pitchFamily="18" charset="0"/>
              </a:rPr>
              <a:t>thì</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GV </a:t>
            </a:r>
            <a:r>
              <a:rPr lang="en-US" sz="2800" dirty="0" err="1" smtClean="0">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cả</a:t>
            </a:r>
            <a:r>
              <a:rPr lang="en-US" sz="2800" dirty="0" smtClean="0">
                <a:latin typeface="Times New Roman" pitchFamily="18" charset="0"/>
                <a:cs typeface="Times New Roman" pitchFamily="18" charset="0"/>
              </a:rPr>
              <a:t> SV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tự</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đà</a:t>
            </a:r>
            <a:r>
              <a:rPr lang="en-US" sz="2800" dirty="0">
                <a:latin typeface="Times New Roman" pitchFamily="18" charset="0"/>
                <a:cs typeface="Times New Roman" pitchFamily="18" charset="0"/>
              </a:rPr>
              <a:t>o </a:t>
            </a:r>
            <a:r>
              <a:rPr lang="en-US" sz="2800" dirty="0" err="1" smtClean="0">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không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ngừng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học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tập</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nâng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cao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trình</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khoa</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thuật</a:t>
            </a:r>
            <a:r>
              <a:rPr lang="en-US" sz="2800" dirty="0" smtClean="0">
                <a:latin typeface="Times New Roman" pitchFamily="18" charset="0"/>
                <a:cs typeface="Times New Roman" pitchFamily="18" charset="0"/>
              </a:rPr>
              <a:t>.</a:t>
            </a:r>
          </a:p>
          <a:p>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                       </a:t>
            </a:r>
          </a:p>
        </p:txBody>
      </p:sp>
    </p:spTree>
    <p:extLst>
      <p:ext uri="{BB962C8B-B14F-4D97-AF65-F5344CB8AC3E}">
        <p14:creationId xmlns:p14="http://schemas.microsoft.com/office/powerpoint/2010/main" val="166034306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5400" y="2286000"/>
            <a:ext cx="6786858" cy="769441"/>
          </a:xfrm>
          <a:prstGeom prst="rect">
            <a:avLst/>
          </a:prstGeom>
          <a:solidFill>
            <a:schemeClr val="bg1"/>
          </a:solidFill>
        </p:spPr>
        <p:txBody>
          <a:bodyPr wrap="none">
            <a:spAutoFit/>
          </a:bodyPr>
          <a:lstStyle/>
          <a:p>
            <a:r>
              <a:rPr lang="en-US" sz="4400" b="1" smtClean="0">
                <a:solidFill>
                  <a:srgbClr val="FF0000"/>
                </a:solidFill>
                <a:latin typeface="Times New Roman" pitchFamily="18" charset="0"/>
                <a:cs typeface="Times New Roman" pitchFamily="18" charset="0"/>
              </a:rPr>
              <a:t>TRÂN TRỌNG CẢM </a:t>
            </a:r>
            <a:r>
              <a:rPr lang="vi-VN" sz="4400" b="1" dirty="0" smtClean="0">
                <a:solidFill>
                  <a:srgbClr val="FF0000"/>
                </a:solidFill>
                <a:latin typeface="Times New Roman" pitchFamily="18" charset="0"/>
                <a:cs typeface="Times New Roman" pitchFamily="18" charset="0"/>
              </a:rPr>
              <a:t>Ơ</a:t>
            </a:r>
            <a:r>
              <a:rPr lang="en-US" sz="4400" b="1" dirty="0" smtClean="0">
                <a:solidFill>
                  <a:srgbClr val="FF0000"/>
                </a:solidFill>
                <a:latin typeface="Times New Roman" pitchFamily="18" charset="0"/>
                <a:cs typeface="Times New Roman" pitchFamily="18" charset="0"/>
              </a:rPr>
              <a:t>N !</a:t>
            </a:r>
            <a:endParaRPr lang="en-US" sz="4400" b="1" dirty="0">
              <a:solidFill>
                <a:srgbClr val="FF0000"/>
              </a:solidFill>
            </a:endParaRPr>
          </a:p>
        </p:txBody>
      </p:sp>
    </p:spTree>
    <p:extLst>
      <p:ext uri="{BB962C8B-B14F-4D97-AF65-F5344CB8AC3E}">
        <p14:creationId xmlns:p14="http://schemas.microsoft.com/office/powerpoint/2010/main" val="159943728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1177</TotalTime>
  <Words>1208</Words>
  <Application>Microsoft Office PowerPoint</Application>
  <PresentationFormat>On-screen Show (4:3)</PresentationFormat>
  <Paragraphs>128</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Clarity</vt:lpstr>
      <vt:lpstr>CÁC GIẢI PHÁP NÂNG CAO  CHẤT LƯỢNG GIÁO DỤC NGHỀ NGHIỆP DƯỚI TÁC ĐỘNG CỦA CUỘC CÁCH MẠNG  CÔNG NGHIỆP 4.0</vt:lpstr>
      <vt:lpstr>NỘI DUNG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NỀN GIÁO DỤC ĐÀI LOAN (TAIWAN EDUCATION)</dc:title>
  <dc:creator>ChuDuc</dc:creator>
  <cp:lastModifiedBy>VINH</cp:lastModifiedBy>
  <cp:revision>169</cp:revision>
  <dcterms:created xsi:type="dcterms:W3CDTF">2017-05-19T07:55:10Z</dcterms:created>
  <dcterms:modified xsi:type="dcterms:W3CDTF">2017-12-28T17:05:50Z</dcterms:modified>
</cp:coreProperties>
</file>